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0"/>
  </p:notesMasterIdLst>
  <p:handoutMasterIdLst>
    <p:handoutMasterId r:id="rId81"/>
  </p:handoutMasterIdLst>
  <p:sldIdLst>
    <p:sldId id="256" r:id="rId5"/>
    <p:sldId id="264" r:id="rId6"/>
    <p:sldId id="265" r:id="rId7"/>
    <p:sldId id="343" r:id="rId8"/>
    <p:sldId id="344" r:id="rId9"/>
    <p:sldId id="345" r:id="rId10"/>
    <p:sldId id="347" r:id="rId11"/>
    <p:sldId id="346" r:id="rId12"/>
    <p:sldId id="348" r:id="rId13"/>
    <p:sldId id="349" r:id="rId14"/>
    <p:sldId id="350" r:id="rId15"/>
    <p:sldId id="351" r:id="rId16"/>
    <p:sldId id="352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83" r:id="rId48"/>
    <p:sldId id="384" r:id="rId49"/>
    <p:sldId id="385" r:id="rId50"/>
    <p:sldId id="388" r:id="rId51"/>
    <p:sldId id="386" r:id="rId52"/>
    <p:sldId id="387" r:id="rId53"/>
    <p:sldId id="390" r:id="rId54"/>
    <p:sldId id="389" r:id="rId55"/>
    <p:sldId id="391" r:id="rId56"/>
    <p:sldId id="392" r:id="rId57"/>
    <p:sldId id="393" r:id="rId58"/>
    <p:sldId id="394" r:id="rId59"/>
    <p:sldId id="395" r:id="rId60"/>
    <p:sldId id="396" r:id="rId61"/>
    <p:sldId id="397" r:id="rId62"/>
    <p:sldId id="398" r:id="rId63"/>
    <p:sldId id="399" r:id="rId64"/>
    <p:sldId id="400" r:id="rId65"/>
    <p:sldId id="401" r:id="rId66"/>
    <p:sldId id="402" r:id="rId67"/>
    <p:sldId id="403" r:id="rId68"/>
    <p:sldId id="404" r:id="rId69"/>
    <p:sldId id="405" r:id="rId70"/>
    <p:sldId id="406" r:id="rId71"/>
    <p:sldId id="407" r:id="rId72"/>
    <p:sldId id="408" r:id="rId73"/>
    <p:sldId id="409" r:id="rId74"/>
    <p:sldId id="410" r:id="rId75"/>
    <p:sldId id="411" r:id="rId76"/>
    <p:sldId id="342" r:id="rId77"/>
    <p:sldId id="412" r:id="rId78"/>
    <p:sldId id="413" r:id="rId7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ola, Courtney A" initials="TCA" lastIdx="1" clrIdx="0">
    <p:extLst>
      <p:ext uri="{19B8F6BF-5375-455C-9EA6-DF929625EA0E}">
        <p15:presenceInfo xmlns:p15="http://schemas.microsoft.com/office/powerpoint/2012/main" userId="S-1-5-21-4027829005-1107895287-290554039-1564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78"/>
    <a:srgbClr val="006298"/>
    <a:srgbClr val="000000"/>
    <a:srgbClr val="FF6300"/>
    <a:srgbClr val="E9255F"/>
    <a:srgbClr val="0098D4"/>
    <a:srgbClr val="00B8E7"/>
    <a:srgbClr val="81D0ED"/>
    <a:srgbClr val="F6B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429"/>
  </p:normalViewPr>
  <p:slideViewPr>
    <p:cSldViewPr snapToGrid="0" snapToObjects="1">
      <p:cViewPr varScale="1">
        <p:scale>
          <a:sx n="109" d="100"/>
          <a:sy n="109" d="100"/>
        </p:scale>
        <p:origin x="80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0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08T13:26:59.532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AA413-85C6-40F2-B867-268CAAA7E377}" type="datetimeFigureOut">
              <a:rPr lang="en-US" smtClean="0"/>
              <a:t>07-Sep-23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7803E-66EE-42CE-8DFB-98553954E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10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6680D68-05FF-7942-990A-B21BB8E6CE33}" type="datetimeFigureOut">
              <a:rPr lang="en-US"/>
              <a:pPr>
                <a:defRPr/>
              </a:pPr>
              <a:t>07-Sep-23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1CAE60C-72A0-D14D-8733-C13212F694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1187"/>
            <a:ext cx="10515600" cy="6840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867275" y="3619985"/>
            <a:ext cx="2457450" cy="597477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0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400" b="0" i="0" u="none" strike="noStrike" baseline="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Andrews/Dark/West, CompTIA A+ Guide to IT Technical Support, 10</a:t>
            </a:r>
            <a:r>
              <a:rPr lang="en-US" baseline="30000" dirty="0"/>
              <a:t>th</a:t>
            </a:r>
            <a:r>
              <a:rPr lang="en-US" dirty="0"/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711543" cy="4394200"/>
          </a:xfrm>
        </p:spPr>
        <p:txBody>
          <a:bodyPr>
            <a:normAutofit/>
          </a:bodyPr>
          <a:lstStyle>
            <a:lvl1pPr marL="342900" indent="-342900">
              <a:buClr>
                <a:srgbClr val="004A78"/>
              </a:buClr>
              <a:buFont typeface="Arial" charset="0"/>
              <a:buChar char="•"/>
              <a:defRPr sz="2000">
                <a:solidFill>
                  <a:srgbClr val="000000"/>
                </a:solidFill>
              </a:defRPr>
            </a:lvl1pPr>
            <a:lvl2pPr marL="685800" marR="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FF6300"/>
              </a:buClr>
              <a:buSzTx/>
              <a:buFont typeface="Arial" charset="0"/>
              <a:buChar char="•"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LucidaGrande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</a:t>
            </a:r>
          </a:p>
          <a:p>
            <a:pPr lvl="0"/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lacus.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</a:t>
            </a:r>
            <a:r>
              <a:rPr lang="en-US" dirty="0" err="1"/>
              <a:t>sociis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5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r>
              <a:rPr lang="en-US" sz="1400" dirty="0"/>
              <a:t>Andrews/Dark/West, CompTIA A+ Guide to IT Technical Support, 10</a:t>
            </a:r>
            <a:r>
              <a:rPr lang="en-US" sz="1400" baseline="30000" dirty="0"/>
              <a:t>th</a:t>
            </a:r>
            <a:r>
              <a:rPr lang="en-US" sz="1400" dirty="0"/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905811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711543" cy="4394200"/>
          </a:xfrm>
        </p:spPr>
        <p:txBody>
          <a:bodyPr>
            <a:normAutofit/>
          </a:bodyPr>
          <a:lstStyle>
            <a:lvl1pPr marL="457200" indent="-457200">
              <a:buClr>
                <a:srgbClr val="004A78"/>
              </a:buClr>
              <a:buFont typeface="+mj-lt"/>
              <a:buAutoNum type="arabicPeriod"/>
              <a:defRPr sz="2000">
                <a:solidFill>
                  <a:srgbClr val="000000"/>
                </a:solidFill>
              </a:defRPr>
            </a:lvl1pPr>
            <a:lvl2pPr marL="685800" marR="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FF6300"/>
              </a:buClr>
              <a:buSzTx/>
              <a:buFont typeface="Arial" charset="0"/>
              <a:buChar char="•"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LucidaGrande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</a:t>
            </a:r>
          </a:p>
          <a:p>
            <a:pPr lvl="0"/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lacus.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</a:t>
            </a:r>
            <a:r>
              <a:rPr lang="en-US" dirty="0" err="1"/>
              <a:t>sociis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5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734264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711543" cy="4394200"/>
          </a:xfrm>
        </p:spPr>
        <p:txBody>
          <a:bodyPr>
            <a:normAutofit/>
          </a:bodyPr>
          <a:lstStyle>
            <a:lvl1pPr marL="342900" indent="-342900">
              <a:buClr>
                <a:srgbClr val="004A78"/>
              </a:buClr>
              <a:buFont typeface="Arial" charset="0"/>
              <a:buChar char="•"/>
              <a:defRPr sz="2000">
                <a:solidFill>
                  <a:srgbClr val="004A78"/>
                </a:solidFill>
              </a:defRPr>
            </a:lvl1pPr>
            <a:lvl2pPr marL="685800" marR="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FF6300"/>
              </a:buClr>
              <a:buSzTx/>
              <a:buFont typeface="Arial" charset="0"/>
              <a:buChar char="•"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LucidaGrande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r>
              <a:rPr lang="en-US" sz="1400" dirty="0"/>
              <a:t>Andrews/Dark/West, CompTIA A+ Guide to IT Technical Support, 10</a:t>
            </a:r>
            <a:r>
              <a:rPr lang="en-US" sz="1400" baseline="30000" dirty="0"/>
              <a:t>th</a:t>
            </a:r>
            <a:r>
              <a:rPr lang="en-US" sz="1400" dirty="0"/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>
          <a:xfrm>
            <a:off x="1895522" y="2019868"/>
            <a:ext cx="8128000" cy="3380095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6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r>
              <a:rPr lang="en-US" sz="1400" dirty="0"/>
              <a:t>Andrews/Dark/West, CompTIA A+ Guide to IT Technical Support, 10</a:t>
            </a:r>
            <a:r>
              <a:rPr lang="en-US" sz="1400" baseline="30000" dirty="0"/>
              <a:t>th</a:t>
            </a:r>
            <a:r>
              <a:rPr lang="en-US" sz="1400" dirty="0"/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274574" y="2193424"/>
            <a:ext cx="9642852" cy="618014"/>
          </a:xfrm>
        </p:spPr>
        <p:txBody>
          <a:bodyPr anchor="b">
            <a:noAutofit/>
          </a:bodyPr>
          <a:lstStyle>
            <a:lvl1pPr marL="0" indent="0" algn="ctr">
              <a:buNone/>
              <a:defRPr sz="5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2pPr>
            <a:lvl3pPr marL="9144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3pPr>
            <a:lvl4pPr marL="13716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4pPr>
          </a:lstStyle>
          <a:p>
            <a:pPr lvl="0"/>
            <a:r>
              <a:rPr lang="en-US" dirty="0"/>
              <a:t>Unit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96122"/>
            <a:ext cx="10515600" cy="6721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0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u="none" strike="noStrike" baseline="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Andrews/Dark/West, CompTIA A+ Guide to IT Technical Support, 10</a:t>
            </a:r>
            <a:r>
              <a:rPr lang="en-US" baseline="30000" dirty="0"/>
              <a:t>th</a:t>
            </a:r>
            <a:r>
              <a:rPr lang="en-US" dirty="0"/>
              <a:t>  Edition. © [2020] Cengage. All Rights Reserved. May not be scanned, copied or duplicated, or posted to a publicly accessible website, in whole or in part.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74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910" y="3112899"/>
            <a:ext cx="3297426" cy="618014"/>
          </a:xfrm>
        </p:spPr>
        <p:txBody>
          <a:bodyPr anchor="b">
            <a:noAutofit/>
          </a:bodyPr>
          <a:lstStyle>
            <a:lvl1pPr marL="0" indent="0" algn="l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2pPr>
            <a:lvl3pPr marL="9144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3pPr>
            <a:lvl4pPr marL="13716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4pPr>
          </a:lstStyle>
          <a:p>
            <a:pPr lvl="0"/>
            <a:r>
              <a:rPr lang="en-US" dirty="0"/>
              <a:t>Chapter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96910" y="4035474"/>
            <a:ext cx="6402684" cy="67210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46063" y="314482"/>
            <a:ext cx="3343275" cy="431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0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u="none" strike="noStrike" baseline="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Andrews/Dark/West, CompTIA A+ Guide to IT Technical Support, 10</a:t>
            </a:r>
            <a:r>
              <a:rPr lang="en-US" baseline="30000" dirty="0"/>
              <a:t>th</a:t>
            </a:r>
            <a:r>
              <a:rPr lang="en-US" dirty="0"/>
              <a:t>  Edition. © [2020] Cengage. All Rights Reserved. May not be scanned, copied or duplicated, or posted to a publicly accessible website, in whole or in part.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780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1289684"/>
            <a:ext cx="10711543" cy="3732692"/>
          </a:xfrm>
        </p:spPr>
        <p:txBody>
          <a:bodyPr>
            <a:noAutofit/>
          </a:bodyPr>
          <a:lstStyle>
            <a:lvl1pPr marL="0" indent="0" algn="l">
              <a:buNone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 </a:t>
            </a:r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lacus.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</a:t>
            </a:r>
            <a:r>
              <a:rPr lang="en-US" dirty="0" err="1"/>
              <a:t>sociis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5" name="Footer"/>
          <p:cNvSpPr txBox="1"/>
          <p:nvPr userDrawn="1"/>
        </p:nvSpPr>
        <p:spPr>
          <a:xfrm>
            <a:off x="3007866" y="6107856"/>
            <a:ext cx="8956009" cy="692497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Andrews/Dark/West, CompTIA A+ Guide to IT Technical Support, 10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4" y="1290690"/>
            <a:ext cx="10711543" cy="348047"/>
          </a:xfrm>
        </p:spPr>
        <p:txBody>
          <a:bodyPr>
            <a:noAutofit/>
          </a:bodyPr>
          <a:lstStyle>
            <a:lvl1pPr marL="0" indent="0" algn="l">
              <a:buNone/>
              <a:defRPr sz="2400" b="1" i="0" baseline="0">
                <a:solidFill>
                  <a:srgbClr val="006298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43572" y="1737343"/>
            <a:ext cx="10711543" cy="1462674"/>
          </a:xfrm>
        </p:spPr>
        <p:txBody>
          <a:bodyPr>
            <a:noAutofit/>
          </a:bodyPr>
          <a:lstStyle>
            <a:lvl1pPr marL="0" indent="0" algn="l">
              <a:buNone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3" y="3389727"/>
            <a:ext cx="10711543" cy="348047"/>
          </a:xfrm>
        </p:spPr>
        <p:txBody>
          <a:bodyPr>
            <a:noAutofit/>
          </a:bodyPr>
          <a:lstStyle>
            <a:lvl1pPr marL="0" indent="0" algn="l">
              <a:buNone/>
              <a:defRPr sz="2400" b="1" i="0" baseline="0">
                <a:solidFill>
                  <a:srgbClr val="006298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3572" y="3856204"/>
            <a:ext cx="10711543" cy="1462674"/>
          </a:xfrm>
        </p:spPr>
        <p:txBody>
          <a:bodyPr>
            <a:noAutofit/>
          </a:bodyPr>
          <a:lstStyle>
            <a:lvl1pPr marL="0" indent="0" algn="l">
              <a:buNone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</a:t>
            </a:r>
          </a:p>
        </p:txBody>
      </p:sp>
      <p:sp>
        <p:nvSpPr>
          <p:cNvPr id="12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879366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43576" y="1579015"/>
            <a:ext cx="5084468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2202774"/>
            <a:ext cx="5084468" cy="3953578"/>
          </a:xfrm>
        </p:spPr>
        <p:txBody>
          <a:bodyPr>
            <a:normAutofit/>
          </a:bodyPr>
          <a:lstStyle>
            <a:lvl1pPr marL="2286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1pPr>
            <a:lvl2pPr marL="6858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2pPr>
            <a:lvl3pPr marL="11430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3pPr>
            <a:lvl4pPr marL="16002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4pPr>
            <a:lvl5pPr marL="20574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 Massa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fusce</a:t>
            </a:r>
            <a:r>
              <a:rPr lang="en-US" dirty="0"/>
              <a:t> id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nisi porta lorem. </a:t>
            </a:r>
            <a:r>
              <a:rPr lang="en-US" dirty="0" err="1"/>
              <a:t>Fermentum</a:t>
            </a:r>
            <a:r>
              <a:rPr lang="en-US" dirty="0"/>
              <a:t> et </a:t>
            </a:r>
            <a:r>
              <a:rPr lang="en-US" dirty="0" err="1"/>
              <a:t>sollicitudin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dui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id </a:t>
            </a:r>
            <a:r>
              <a:rPr lang="en-US" dirty="0" err="1"/>
              <a:t>venenatis</a:t>
            </a:r>
            <a:r>
              <a:rPr lang="en-US" dirty="0"/>
              <a:t> a </a:t>
            </a:r>
            <a:r>
              <a:rPr lang="en-US" dirty="0" err="1"/>
              <a:t>condimentum</a:t>
            </a:r>
            <a:r>
              <a:rPr lang="en-US" dirty="0"/>
              <a:t>. Non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0"/>
          </p:nvPr>
        </p:nvSpPr>
        <p:spPr>
          <a:xfrm>
            <a:off x="6370651" y="1579015"/>
            <a:ext cx="5084468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70651" y="2202774"/>
            <a:ext cx="5084468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Clr>
                <a:srgbClr val="004A78"/>
              </a:buClr>
              <a:buFontTx/>
              <a:buChar char="‒"/>
              <a:defRPr sz="1800">
                <a:solidFill>
                  <a:srgbClr val="000000"/>
                </a:solidFill>
              </a:defRPr>
            </a:lvl2pPr>
            <a:lvl3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3pPr>
            <a:lvl4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4pPr>
            <a:lvl5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 Massa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fusce</a:t>
            </a:r>
            <a:r>
              <a:rPr lang="en-US" dirty="0"/>
              <a:t> id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nisi porta lorem. </a:t>
            </a:r>
            <a:r>
              <a:rPr lang="en-US" dirty="0" err="1"/>
              <a:t>Fermentum</a:t>
            </a:r>
            <a:r>
              <a:rPr lang="en-US" dirty="0"/>
              <a:t> et </a:t>
            </a:r>
            <a:r>
              <a:rPr lang="en-US" dirty="0" err="1"/>
              <a:t>sollicitudin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dui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id </a:t>
            </a:r>
            <a:r>
              <a:rPr lang="en-US" dirty="0" err="1"/>
              <a:t>venenatis</a:t>
            </a:r>
            <a:r>
              <a:rPr lang="en-US" dirty="0"/>
              <a:t> a </a:t>
            </a:r>
            <a:r>
              <a:rPr lang="en-US" dirty="0" err="1"/>
              <a:t>condimentum</a:t>
            </a:r>
            <a:r>
              <a:rPr lang="en-US" dirty="0"/>
              <a:t>. Non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</a:t>
            </a:r>
          </a:p>
        </p:txBody>
      </p:sp>
      <p:sp>
        <p:nvSpPr>
          <p:cNvPr id="8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743576" y="1579015"/>
            <a:ext cx="3300402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2202774"/>
            <a:ext cx="3300402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FontTx/>
              <a:buChar char="‒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2"/>
          </p:nvPr>
        </p:nvSpPr>
        <p:spPr>
          <a:xfrm>
            <a:off x="4445799" y="1579015"/>
            <a:ext cx="3300402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45799" y="2202774"/>
            <a:ext cx="3300402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FontTx/>
              <a:buChar char="‒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3"/>
          </p:nvPr>
        </p:nvSpPr>
        <p:spPr>
          <a:xfrm>
            <a:off x="8145953" y="1579015"/>
            <a:ext cx="3300402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154717" y="2202774"/>
            <a:ext cx="3300402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FontTx/>
              <a:buChar char="‒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</a:t>
            </a:r>
          </a:p>
        </p:txBody>
      </p:sp>
      <p:sp>
        <p:nvSpPr>
          <p:cNvPr id="10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1289684"/>
            <a:ext cx="10711543" cy="2750053"/>
          </a:xfrm>
        </p:spPr>
        <p:txBody>
          <a:bodyPr>
            <a:noAutofit/>
          </a:bodyPr>
          <a:lstStyle>
            <a:lvl1pPr marL="0" indent="0" algn="l">
              <a:buNone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 </a:t>
            </a:r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lacus.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</a:t>
            </a:r>
            <a:r>
              <a:rPr lang="en-US" dirty="0" err="1"/>
              <a:t>sociis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40228" y="4846655"/>
            <a:ext cx="10711543" cy="8255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rgbClr val="0062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Click to add caption to accompany content. Lorem ipsum dolor sit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do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eiusmod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tempor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incididunt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labore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dolore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magna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aliqua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Viverra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vitae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congue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consequat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ac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felis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donec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et.</a:t>
            </a:r>
          </a:p>
        </p:txBody>
      </p:sp>
      <p:sp>
        <p:nvSpPr>
          <p:cNvPr id="8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47480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33118" y="1619557"/>
            <a:ext cx="6477000" cy="4259263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478972" y="4070657"/>
            <a:ext cx="3976406" cy="1808163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rgbClr val="0062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Click to add caption to accompany content. Lorem ipsum dolor sit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do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eiusmod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tempor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incididunt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labore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dolore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magna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aliqua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Viverra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vitae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congue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consequat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ac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felis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donec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et.</a:t>
            </a:r>
          </a:p>
        </p:txBody>
      </p:sp>
      <p:sp>
        <p:nvSpPr>
          <p:cNvPr id="8" name="Footer"/>
          <p:cNvSpPr txBox="1"/>
          <p:nvPr userDrawn="1"/>
        </p:nvSpPr>
        <p:spPr>
          <a:xfrm>
            <a:off x="3007866" y="6107856"/>
            <a:ext cx="8956009" cy="692497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Andrews/Dark/West, CompTIA A+ Guide to IT Technical Support, 10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87119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67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3" y="6356350"/>
            <a:ext cx="157956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268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400" b="0" i="0" u="none" strike="noStrike" baseline="0" smtClean="0">
                <a:solidFill>
                  <a:srgbClr val="006298"/>
                </a:solidFill>
                <a:latin typeface="arial" charset="0"/>
              </a:defRPr>
            </a:lvl1pPr>
          </a:lstStyle>
          <a:p>
            <a:r>
              <a:rPr lang="en-US" dirty="0"/>
              <a:t>Andrews/Dark/West, CompTIA A+ Guide to IT Technical Support, 10</a:t>
            </a:r>
            <a:r>
              <a:rPr lang="en-US" baseline="30000" dirty="0"/>
              <a:t>th</a:t>
            </a:r>
            <a:r>
              <a:rPr lang="en-US" dirty="0"/>
              <a:t>  Edition. © [2020] Cengage. All Rights Reserved. May not be scanned, copied or duplicated, or posted to a publicly accessible website, in whole or in part.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21" r:id="rId2"/>
    <p:sldLayoutId id="2147483722" r:id="rId3"/>
    <p:sldLayoutId id="2147483714" r:id="rId4"/>
    <p:sldLayoutId id="2147483718" r:id="rId5"/>
    <p:sldLayoutId id="2147483715" r:id="rId6"/>
    <p:sldLayoutId id="2147483716" r:id="rId7"/>
    <p:sldLayoutId id="2147483719" r:id="rId8"/>
    <p:sldLayoutId id="2147483720" r:id="rId9"/>
    <p:sldLayoutId id="2147483723" r:id="rId10"/>
    <p:sldLayoutId id="2147483724" r:id="rId11"/>
    <p:sldLayoutId id="2147483713" r:id="rId12"/>
    <p:sldLayoutId id="2147483717" r:id="rId13"/>
  </p:sldLayoutIdLst>
  <p:hf sldNum="0"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 i="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None/>
        <a:defRPr sz="2800" kern="1200" baseline="0">
          <a:solidFill>
            <a:srgbClr val="000000"/>
          </a:solidFill>
          <a:latin typeface="Arial" charset="0"/>
          <a:ea typeface="Arial" charset="0"/>
          <a:cs typeface="Arial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CompTIA A+ Guide to IT Technical Support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Andrews/Dark/West, CompTIA A+ Guide to IT Technical Support, 10</a:t>
            </a:r>
            <a:r>
              <a:rPr lang="en-US" baseline="30000" dirty="0"/>
              <a:t>th</a:t>
            </a:r>
            <a:r>
              <a:rPr lang="en-US" dirty="0"/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94706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 Form Factors (5 of 5)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85" y="1474942"/>
            <a:ext cx="6014923" cy="4373487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998027"/>
            <a:ext cx="3976406" cy="880793"/>
          </a:xfrm>
        </p:spPr>
        <p:txBody>
          <a:bodyPr/>
          <a:lstStyle/>
          <a:p>
            <a:r>
              <a:rPr lang="en-US" dirty="0"/>
              <a:t>Figure 2-4  Sizes and hole positions for the ATX, microATX, and Mini-ITX motherboards</a:t>
            </a:r>
          </a:p>
        </p:txBody>
      </p:sp>
    </p:spTree>
    <p:extLst>
      <p:ext uri="{BB962C8B-B14F-4D97-AF65-F5344CB8AC3E}">
        <p14:creationId xmlns:p14="http://schemas.microsoft.com/office/powerpoint/2010/main" val="1631506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and AMD Chipsets and Processor Sockets (1 of 8)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chipset</a:t>
            </a:r>
            <a:r>
              <a:rPr lang="en-US" dirty="0"/>
              <a:t> is a set of chips on the motherboard that works closely with the processor to control the memory, buses on the motherboard, and some peripherals</a:t>
            </a:r>
          </a:p>
          <a:p>
            <a:pPr lvl="1"/>
            <a:r>
              <a:rPr lang="en-US" dirty="0"/>
              <a:t>Must be compatible with the processor it serves</a:t>
            </a:r>
          </a:p>
          <a:p>
            <a:r>
              <a:rPr lang="en-US" dirty="0"/>
              <a:t>A </a:t>
            </a:r>
            <a:r>
              <a:rPr lang="en-US" b="1" dirty="0"/>
              <a:t>socket</a:t>
            </a:r>
            <a:r>
              <a:rPr lang="en-US" dirty="0"/>
              <a:t> is rectangular with pins or pads to connect the processor to the motherboard</a:t>
            </a:r>
          </a:p>
          <a:p>
            <a:r>
              <a:rPr lang="en-US" dirty="0"/>
              <a:t>Two major chipset and processor manufacturers:</a:t>
            </a:r>
          </a:p>
          <a:p>
            <a:pPr lvl="1"/>
            <a:r>
              <a:rPr lang="en-US" dirty="0"/>
              <a:t>Intel</a:t>
            </a:r>
          </a:p>
          <a:p>
            <a:pPr lvl="1"/>
            <a:r>
              <a:rPr lang="en-US" dirty="0"/>
              <a:t>AMD</a:t>
            </a:r>
          </a:p>
        </p:txBody>
      </p:sp>
    </p:spTree>
    <p:extLst>
      <p:ext uri="{BB962C8B-B14F-4D97-AF65-F5344CB8AC3E}">
        <p14:creationId xmlns:p14="http://schemas.microsoft.com/office/powerpoint/2010/main" val="1528391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and AMD Chipsets and Processor Sockets (2 of 8)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Intel Chipsets:</a:t>
            </a:r>
          </a:p>
          <a:p>
            <a:pPr lvl="1"/>
            <a:r>
              <a:rPr lang="en-US" dirty="0"/>
              <a:t>Coffee Lake</a:t>
            </a:r>
          </a:p>
          <a:p>
            <a:pPr lvl="1"/>
            <a:r>
              <a:rPr lang="en-US" dirty="0"/>
              <a:t>Kaby Lake</a:t>
            </a:r>
          </a:p>
          <a:p>
            <a:pPr lvl="1"/>
            <a:r>
              <a:rPr lang="en-US" dirty="0"/>
              <a:t>Skylake</a:t>
            </a:r>
          </a:p>
          <a:p>
            <a:pPr lvl="1"/>
            <a:r>
              <a:rPr lang="en-US" dirty="0"/>
              <a:t>Broadwell and Haswell</a:t>
            </a:r>
          </a:p>
          <a:p>
            <a:r>
              <a:rPr lang="en-US" dirty="0"/>
              <a:t>Since the release of the 2</a:t>
            </a:r>
            <a:r>
              <a:rPr lang="en-US" baseline="30000" dirty="0"/>
              <a:t>nd</a:t>
            </a:r>
            <a:r>
              <a:rPr lang="en-US" dirty="0"/>
              <a:t> generation of Intel Core family of processors:</a:t>
            </a:r>
          </a:p>
          <a:p>
            <a:pPr lvl="1"/>
            <a:r>
              <a:rPr lang="en-US" dirty="0"/>
              <a:t>You can know which generation a processor fits in by the four digits in the model number</a:t>
            </a:r>
          </a:p>
          <a:p>
            <a:pPr lvl="1"/>
            <a:r>
              <a:rPr lang="en-US" dirty="0"/>
              <a:t>Example: Core i5-13200U processor is a 13</a:t>
            </a:r>
            <a:r>
              <a:rPr lang="en-US" baseline="30000" dirty="0"/>
              <a:t>th</a:t>
            </a:r>
            <a:r>
              <a:rPr lang="en-US" dirty="0"/>
              <a:t> generation processor</a:t>
            </a:r>
          </a:p>
        </p:txBody>
      </p:sp>
    </p:spTree>
    <p:extLst>
      <p:ext uri="{BB962C8B-B14F-4D97-AF65-F5344CB8AC3E}">
        <p14:creationId xmlns:p14="http://schemas.microsoft.com/office/powerpoint/2010/main" val="3094298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and AMD Chipsets and Processor Sockets (3 of 8)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2" y="1676906"/>
            <a:ext cx="5737130" cy="383897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779818"/>
            <a:ext cx="3976406" cy="1099002"/>
          </a:xfrm>
        </p:spPr>
        <p:txBody>
          <a:bodyPr/>
          <a:lstStyle/>
          <a:p>
            <a:r>
              <a:rPr lang="en-US" dirty="0"/>
              <a:t>Figure 2-5  The 8</a:t>
            </a:r>
            <a:r>
              <a:rPr lang="en-US" baseline="30000" dirty="0"/>
              <a:t>th</a:t>
            </a:r>
            <a:r>
              <a:rPr lang="en-US" dirty="0"/>
              <a:t> generation LGA1151 socket with the cover removed and load plate lifted, ready to receive the processor</a:t>
            </a:r>
          </a:p>
        </p:txBody>
      </p:sp>
    </p:spTree>
    <p:extLst>
      <p:ext uri="{BB962C8B-B14F-4D97-AF65-F5344CB8AC3E}">
        <p14:creationId xmlns:p14="http://schemas.microsoft.com/office/powerpoint/2010/main" val="525037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and AMD Chipsets and Processor Sockets (4 of 8)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1"/>
            <a:r>
              <a:rPr lang="en-US" dirty="0"/>
              <a:t>Sockets for Intel Processors </a:t>
            </a:r>
            <a:br>
              <a:rPr lang="en-US" dirty="0"/>
            </a:br>
            <a:r>
              <a:rPr lang="en-US" dirty="0"/>
              <a:t>LGA = L</a:t>
            </a:r>
            <a:r>
              <a:rPr lang="en-CA" dirty="0"/>
              <a:t>and grid array</a:t>
            </a:r>
            <a:endParaRPr lang="en-US" dirty="0"/>
          </a:p>
          <a:p>
            <a:r>
              <a:rPr lang="en-US" dirty="0"/>
              <a:t>Current Intel sockets for desktop computers:</a:t>
            </a:r>
          </a:p>
          <a:p>
            <a:pPr lvl="1"/>
            <a:r>
              <a:rPr lang="en-US" dirty="0"/>
              <a:t>LGA1151</a:t>
            </a:r>
          </a:p>
          <a:p>
            <a:pPr lvl="1"/>
            <a:r>
              <a:rPr lang="en-US" dirty="0"/>
              <a:t>LGA1150</a:t>
            </a:r>
          </a:p>
          <a:p>
            <a:pPr lvl="1"/>
            <a:r>
              <a:rPr lang="en-US" dirty="0"/>
              <a:t>LGA1155</a:t>
            </a:r>
          </a:p>
          <a:p>
            <a:r>
              <a:rPr lang="en-US" dirty="0"/>
              <a:t>Intel sockets used in servers and high-performance workstations:</a:t>
            </a:r>
          </a:p>
          <a:p>
            <a:pPr lvl="1"/>
            <a:r>
              <a:rPr lang="en-US" dirty="0"/>
              <a:t>LGA2066</a:t>
            </a:r>
          </a:p>
          <a:p>
            <a:pPr lvl="1"/>
            <a:r>
              <a:rPr lang="en-US" dirty="0"/>
              <a:t>LGA2011</a:t>
            </a:r>
          </a:p>
          <a:p>
            <a:pPr lvl="1"/>
            <a:r>
              <a:rPr lang="en-US" dirty="0"/>
              <a:t>LGA1366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733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and AMD Chipsets and Processor Sockets (5 of 8)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4" y="1589515"/>
            <a:ext cx="5760279" cy="4189294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998027"/>
            <a:ext cx="3976406" cy="880793"/>
          </a:xfrm>
        </p:spPr>
        <p:txBody>
          <a:bodyPr/>
          <a:lstStyle/>
          <a:p>
            <a:r>
              <a:rPr lang="en-US" dirty="0"/>
              <a:t>Figure 2-6  The 7</a:t>
            </a:r>
            <a:r>
              <a:rPr lang="en-US" baseline="30000" dirty="0"/>
              <a:t>th</a:t>
            </a:r>
            <a:r>
              <a:rPr lang="en-US" dirty="0"/>
              <a:t> and 6</a:t>
            </a:r>
            <a:r>
              <a:rPr lang="en-US" baseline="30000" dirty="0"/>
              <a:t>th</a:t>
            </a:r>
            <a:r>
              <a:rPr lang="en-US" dirty="0"/>
              <a:t> generation LGA1151 open socket and the bottom of an Intel processor</a:t>
            </a:r>
          </a:p>
        </p:txBody>
      </p:sp>
    </p:spTree>
    <p:extLst>
      <p:ext uri="{BB962C8B-B14F-4D97-AF65-F5344CB8AC3E}">
        <p14:creationId xmlns:p14="http://schemas.microsoft.com/office/powerpoint/2010/main" val="1479062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and AMD Chipsets and Processor Sockets (6 of 8)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66" y="2251764"/>
            <a:ext cx="6570216" cy="25176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769427"/>
            <a:ext cx="3976406" cy="1109393"/>
          </a:xfrm>
        </p:spPr>
        <p:txBody>
          <a:bodyPr/>
          <a:lstStyle/>
          <a:p>
            <a:r>
              <a:rPr lang="en-US" dirty="0"/>
              <a:t>Figure 2-8  The LGA1366 socket with the socket cover removed and the load plate lifted ready to receive a processor</a:t>
            </a:r>
          </a:p>
        </p:txBody>
      </p:sp>
    </p:spTree>
    <p:extLst>
      <p:ext uri="{BB962C8B-B14F-4D97-AF65-F5344CB8AC3E}">
        <p14:creationId xmlns:p14="http://schemas.microsoft.com/office/powerpoint/2010/main" val="741197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and AMD Chipsets and Processor Sockets (7 of 8)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Zero insertion force (ZIF) sockets</a:t>
            </a:r>
            <a:r>
              <a:rPr lang="en-US" dirty="0"/>
              <a:t> are used to lift the processor up and out of the socket, using levers</a:t>
            </a:r>
          </a:p>
          <a:p>
            <a:r>
              <a:rPr lang="en-US" dirty="0"/>
              <a:t>AMD Chipsets and Sockets</a:t>
            </a:r>
          </a:p>
          <a:p>
            <a:r>
              <a:rPr lang="en-US" dirty="0"/>
              <a:t>Current AMD chipset and socket categories for personal computers:</a:t>
            </a:r>
          </a:p>
          <a:p>
            <a:pPr lvl="1"/>
            <a:r>
              <a:rPr lang="en-US" dirty="0"/>
              <a:t>TR4 (Threadripper 4) socket uses the AMD X399 chipset</a:t>
            </a:r>
          </a:p>
          <a:p>
            <a:pPr lvl="1"/>
            <a:r>
              <a:rPr lang="en-US" dirty="0"/>
              <a:t>AM4 chipset family and AM4 socket is used with AMD Ryzen and Athlon processors</a:t>
            </a:r>
          </a:p>
          <a:p>
            <a:pPr lvl="1"/>
            <a:r>
              <a:rPr lang="en-US" dirty="0"/>
              <a:t>AM3+ and AM3 are PGA sockets used with AMD Piledriver and Bulldozer processors</a:t>
            </a:r>
          </a:p>
          <a:p>
            <a:pPr lvl="1"/>
            <a:r>
              <a:rPr lang="en-US" dirty="0"/>
              <a:t>FM2+ is an older PGA socket used with AMD Athlon, Steamroller, and Excavator processors and A-series chipsets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37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and AMD Chipsets and Processor Sockets (8 of 8)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Match a Processor to the Socket and Motherboard</a:t>
            </a:r>
          </a:p>
          <a:p>
            <a:pPr lvl="1"/>
            <a:r>
              <a:rPr lang="en-US" dirty="0"/>
              <a:t>You must pay close attention to the actual model number of the processor to know which socket it requires and which motherboards can support it</a:t>
            </a:r>
          </a:p>
          <a:p>
            <a:r>
              <a:rPr lang="en-US" dirty="0"/>
              <a:t>To match a processor to a motherboard and socket:</a:t>
            </a:r>
          </a:p>
          <a:p>
            <a:pPr lvl="1"/>
            <a:r>
              <a:rPr lang="en-US" dirty="0"/>
              <a:t>Look at the motherboard manufacturer’s website or user guide for a list of processors the motherboard supports</a:t>
            </a:r>
          </a:p>
          <a:p>
            <a:pPr lvl="1"/>
            <a:r>
              <a:rPr lang="en-US" dirty="0"/>
              <a:t>You can also search the Intel or AMD website for the exact processor to make sure the socket it uses is the same as the socket on the motherboard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44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Buses and Expansion Slots (1 of 8)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Fine lines found on both the top and the bottom of a motherboard are sometimes called </a:t>
            </a:r>
            <a:r>
              <a:rPr lang="en-US" b="1" dirty="0"/>
              <a:t>traces</a:t>
            </a:r>
          </a:p>
          <a:p>
            <a:pPr lvl="1"/>
            <a:r>
              <a:rPr lang="en-US" dirty="0"/>
              <a:t>Traces are circuits or paths that enable data, instructions, timing signals, and power to move from component to component on the board</a:t>
            </a:r>
          </a:p>
          <a:p>
            <a:r>
              <a:rPr lang="en-US" b="1" dirty="0"/>
              <a:t>Bus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System of pathways used for communication and the protocol  and methods used for transmission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protocol </a:t>
            </a:r>
            <a:r>
              <a:rPr lang="en-US" dirty="0"/>
              <a:t>is a set of rules and standards that any two entities use for communication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8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Motherboards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 r="462"/>
          <a:stretch>
            <a:fillRect/>
          </a:stretch>
        </p:blipFill>
        <p:spPr/>
      </p:pic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Andrews/Dark/West, CompTIA A+ Guide to IT Technical Support, 10</a:t>
            </a:r>
            <a:r>
              <a:rPr lang="en-US" baseline="30000" dirty="0"/>
              <a:t>th</a:t>
            </a:r>
            <a:r>
              <a:rPr lang="en-US" dirty="0"/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607059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Buses and Expansion Slots (2 of 8)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18" y="1593930"/>
            <a:ext cx="6217134" cy="4158688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759036"/>
            <a:ext cx="3976406" cy="1119784"/>
          </a:xfrm>
        </p:spPr>
        <p:txBody>
          <a:bodyPr/>
          <a:lstStyle/>
          <a:p>
            <a:r>
              <a:rPr lang="en-US" dirty="0"/>
              <a:t>Figure 2-10  On the bottom of the motherboard, you can see the bus lines terminating at the processor socket</a:t>
            </a:r>
          </a:p>
        </p:txBody>
      </p:sp>
    </p:spTree>
    <p:extLst>
      <p:ext uri="{BB962C8B-B14F-4D97-AF65-F5344CB8AC3E}">
        <p14:creationId xmlns:p14="http://schemas.microsoft.com/office/powerpoint/2010/main" val="1540031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Buses and Expansion Slots (3 of 8)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PCI Express</a:t>
            </a:r>
          </a:p>
          <a:p>
            <a:pPr lvl="1"/>
            <a:r>
              <a:rPr lang="en-US" b="1" dirty="0"/>
              <a:t>PCIe</a:t>
            </a:r>
            <a:r>
              <a:rPr lang="en-US" dirty="0"/>
              <a:t> currently comes in four different slot sizes called PCI Express x1, x4, x8, and x16</a:t>
            </a:r>
          </a:p>
          <a:p>
            <a:pPr lvl="1"/>
            <a:r>
              <a:rPr lang="en-US" dirty="0"/>
              <a:t>The number after the “x” refers to the number of lanes available for data</a:t>
            </a:r>
          </a:p>
          <a:p>
            <a:pPr lvl="1"/>
            <a:r>
              <a:rPr lang="en-US" dirty="0"/>
              <a:t>Example: PCIe x4 contains 4 lanes</a:t>
            </a:r>
          </a:p>
          <a:p>
            <a:pPr lvl="1"/>
            <a:r>
              <a:rPr lang="en-US" dirty="0"/>
              <a:t>PCIe x16 slot is used by graphics cards that require large throughput</a:t>
            </a:r>
          </a:p>
          <a:p>
            <a:pPr lvl="1"/>
            <a:r>
              <a:rPr lang="en-US" dirty="0"/>
              <a:t>To provide extra wattage required for cards that require large throughput:</a:t>
            </a:r>
          </a:p>
          <a:p>
            <a:pPr lvl="2"/>
            <a:r>
              <a:rPr lang="en-US" dirty="0"/>
              <a:t>The card may have one, two, or three connectors to connect the card to the extra power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04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Buses and Expansion Slots (4 of 8)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62" y="1590093"/>
            <a:ext cx="6119095" cy="410339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08418"/>
            <a:ext cx="3976406" cy="870402"/>
          </a:xfrm>
        </p:spPr>
        <p:txBody>
          <a:bodyPr/>
          <a:lstStyle/>
          <a:p>
            <a:r>
              <a:rPr lang="en-US" dirty="0"/>
              <a:t>Figure 2-11  Three types of expansion slots: PCIe x1, PCIe x16, and conventional PCI</a:t>
            </a:r>
          </a:p>
        </p:txBody>
      </p:sp>
    </p:spTree>
    <p:extLst>
      <p:ext uri="{BB962C8B-B14F-4D97-AF65-F5344CB8AC3E}">
        <p14:creationId xmlns:p14="http://schemas.microsoft.com/office/powerpoint/2010/main" val="41317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Buses and Expansion Slots (5 of 8)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4" y="2485266"/>
            <a:ext cx="6931676" cy="2248779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320144"/>
            <a:ext cx="3976406" cy="558675"/>
          </a:xfrm>
        </p:spPr>
        <p:txBody>
          <a:bodyPr/>
          <a:lstStyle/>
          <a:p>
            <a:r>
              <a:rPr lang="en-US" dirty="0"/>
              <a:t>Figure 2-12  PCIe documentation for one motherboard</a:t>
            </a:r>
          </a:p>
        </p:txBody>
      </p:sp>
    </p:spTree>
    <p:extLst>
      <p:ext uri="{BB962C8B-B14F-4D97-AF65-F5344CB8AC3E}">
        <p14:creationId xmlns:p14="http://schemas.microsoft.com/office/powerpoint/2010/main" val="383363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Buses and Expansion Slots (6 of 8)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95" y="2328278"/>
            <a:ext cx="7399656" cy="231317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320144"/>
            <a:ext cx="3976406" cy="558675"/>
          </a:xfrm>
        </p:spPr>
        <p:txBody>
          <a:bodyPr/>
          <a:lstStyle/>
          <a:p>
            <a:r>
              <a:rPr lang="en-US" dirty="0"/>
              <a:t>Figure 2-14  Auxiliary power connectors to support PCIe</a:t>
            </a:r>
          </a:p>
        </p:txBody>
      </p:sp>
    </p:spTree>
    <p:extLst>
      <p:ext uri="{BB962C8B-B14F-4D97-AF65-F5344CB8AC3E}">
        <p14:creationId xmlns:p14="http://schemas.microsoft.com/office/powerpoint/2010/main" val="340512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Buses and Expansion Slots (7 of 8)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PCI</a:t>
            </a:r>
          </a:p>
          <a:p>
            <a:pPr lvl="1"/>
            <a:r>
              <a:rPr lang="en-US" dirty="0"/>
              <a:t>Conventional PCI slots and buses are slower than those of PCIe</a:t>
            </a:r>
          </a:p>
          <a:p>
            <a:pPr lvl="1"/>
            <a:r>
              <a:rPr lang="en-US" dirty="0"/>
              <a:t>Slots are slightly taller than PCIe slots</a:t>
            </a:r>
          </a:p>
          <a:p>
            <a:pPr lvl="1"/>
            <a:r>
              <a:rPr lang="en-US" dirty="0"/>
              <a:t>Transmits 32 data bits in parallel and operates at about 500 Mbps</a:t>
            </a:r>
          </a:p>
          <a:p>
            <a:pPr lvl="1"/>
            <a:r>
              <a:rPr lang="en-US" dirty="0"/>
              <a:t>Used for all types of add-on cards</a:t>
            </a:r>
          </a:p>
          <a:p>
            <a:r>
              <a:rPr lang="en-US" dirty="0"/>
              <a:t>Riser Cards Used to Extend the Slots</a:t>
            </a:r>
          </a:p>
          <a:p>
            <a:pPr lvl="1"/>
            <a:r>
              <a:rPr lang="en-US" dirty="0"/>
              <a:t>A low-profile or slimline case may not give you enough room to install an expansion card standing up in a slot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riser card </a:t>
            </a:r>
            <a:r>
              <a:rPr lang="en-US" dirty="0"/>
              <a:t>installs in the slot and provides another slot at a right angle</a:t>
            </a:r>
          </a:p>
          <a:p>
            <a:pPr lvl="1"/>
            <a:r>
              <a:rPr lang="en-US" dirty="0"/>
              <a:t>Riser cards come for all types of PCI and PCIe slots</a:t>
            </a:r>
          </a:p>
        </p:txBody>
      </p:sp>
    </p:spTree>
    <p:extLst>
      <p:ext uri="{BB962C8B-B14F-4D97-AF65-F5344CB8AC3E}">
        <p14:creationId xmlns:p14="http://schemas.microsoft.com/office/powerpoint/2010/main" val="2784113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Buses and Expansion Slots (8 of 8)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39" y="1781602"/>
            <a:ext cx="6456566" cy="3240511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987636"/>
            <a:ext cx="3976406" cy="891184"/>
          </a:xfrm>
        </p:spPr>
        <p:txBody>
          <a:bodyPr/>
          <a:lstStyle/>
          <a:p>
            <a:r>
              <a:rPr lang="en-US" dirty="0"/>
              <a:t>Figure 2-15  The PCI riser card provides a slot for an expansion card installed parallel to the motherboard</a:t>
            </a:r>
          </a:p>
        </p:txBody>
      </p:sp>
    </p:spTree>
    <p:extLst>
      <p:ext uri="{BB962C8B-B14F-4D97-AF65-F5344CB8AC3E}">
        <p14:creationId xmlns:p14="http://schemas.microsoft.com/office/powerpoint/2010/main" val="1113908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Onboard Ports and Connectors (1 of 9)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Onboard ports </a:t>
            </a:r>
            <a:r>
              <a:rPr lang="en-US" dirty="0"/>
              <a:t>(integrated components)</a:t>
            </a:r>
          </a:p>
          <a:p>
            <a:pPr lvl="1"/>
            <a:r>
              <a:rPr lang="en-US" dirty="0"/>
              <a:t>Ports coming directly off the motherboard </a:t>
            </a:r>
          </a:p>
          <a:p>
            <a:pPr lvl="2"/>
            <a:r>
              <a:rPr lang="en-US" dirty="0"/>
              <a:t>May include USB, PS/2 mouse and keyboard, video, sound, network, and eSATA ports</a:t>
            </a:r>
          </a:p>
          <a:p>
            <a:r>
              <a:rPr lang="en-US" dirty="0"/>
              <a:t>I/O shield</a:t>
            </a:r>
          </a:p>
          <a:p>
            <a:pPr lvl="1"/>
            <a:r>
              <a:rPr lang="en-US" dirty="0"/>
              <a:t>Plate installed in computer case providing holes for I/O ports</a:t>
            </a:r>
          </a:p>
          <a:p>
            <a:r>
              <a:rPr lang="en-US" dirty="0"/>
              <a:t>Internal connectors</a:t>
            </a:r>
          </a:p>
          <a:p>
            <a:pPr lvl="1"/>
            <a:r>
              <a:rPr lang="en-US" dirty="0"/>
              <a:t>USB, M.2, SATA, and IDE connectors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25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Onboard Ports and Connectors (2 of 9)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54" y="1801383"/>
            <a:ext cx="6756518" cy="3588336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88973"/>
            <a:ext cx="3976406" cy="589847"/>
          </a:xfrm>
        </p:spPr>
        <p:txBody>
          <a:bodyPr/>
          <a:lstStyle/>
          <a:p>
            <a:r>
              <a:rPr lang="en-US" dirty="0"/>
              <a:t>Figure 2-16  A motherboard provides ports for common I/O devices</a:t>
            </a:r>
          </a:p>
        </p:txBody>
      </p:sp>
    </p:spTree>
    <p:extLst>
      <p:ext uri="{BB962C8B-B14F-4D97-AF65-F5344CB8AC3E}">
        <p14:creationId xmlns:p14="http://schemas.microsoft.com/office/powerpoint/2010/main" val="2715339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Onboard Ports and Connectors (3 of 9)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6" y="2128842"/>
            <a:ext cx="7183226" cy="2547329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122719"/>
            <a:ext cx="3976406" cy="756102"/>
          </a:xfrm>
        </p:spPr>
        <p:txBody>
          <a:bodyPr/>
          <a:lstStyle/>
          <a:p>
            <a:r>
              <a:rPr lang="en-US" dirty="0"/>
              <a:t>Figure 2-17  The I/O shield fits the motherboard ports to the computer case</a:t>
            </a:r>
          </a:p>
        </p:txBody>
      </p:sp>
    </p:spTree>
    <p:extLst>
      <p:ext uri="{BB962C8B-B14F-4D97-AF65-F5344CB8AC3E}">
        <p14:creationId xmlns:p14="http://schemas.microsoft.com/office/powerpoint/2010/main" val="1023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Describe and contrast various types and features of motherboards</a:t>
            </a:r>
          </a:p>
          <a:p>
            <a:r>
              <a:rPr lang="en-US" dirty="0"/>
              <a:t>Configure a motherboard using BIOS/UEFI firmware</a:t>
            </a:r>
          </a:p>
          <a:p>
            <a:r>
              <a:rPr lang="en-US" dirty="0"/>
              <a:t>Maintain a motherboard by updating drivers and firmware, using jumpers to clear BIOS/UEFI settings, and replacing the CMOS battery</a:t>
            </a:r>
          </a:p>
          <a:p>
            <a:r>
              <a:rPr lang="en-US" dirty="0"/>
              <a:t>Select, install, and replace a desktop motherboard or laptop system board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9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Onboard Ports and Connectors (4 of 9)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SATA (Serial Advanced Technology Attachment or Serial ATA)</a:t>
            </a:r>
          </a:p>
          <a:p>
            <a:pPr lvl="1"/>
            <a:r>
              <a:rPr lang="en-US" dirty="0"/>
              <a:t>An interface standard used mostly by storage devices</a:t>
            </a:r>
          </a:p>
          <a:p>
            <a:pPr lvl="1"/>
            <a:r>
              <a:rPr lang="en-US" dirty="0"/>
              <a:t>Current versions of SATA:</a:t>
            </a:r>
          </a:p>
          <a:p>
            <a:pPr lvl="2"/>
            <a:r>
              <a:rPr lang="en-US" dirty="0"/>
              <a:t>SATA Express (SATAe)</a:t>
            </a:r>
          </a:p>
          <a:p>
            <a:pPr lvl="2"/>
            <a:r>
              <a:rPr lang="en-US" dirty="0"/>
              <a:t>SATA3</a:t>
            </a:r>
          </a:p>
          <a:p>
            <a:pPr lvl="2"/>
            <a:r>
              <a:rPr lang="en-US" dirty="0"/>
              <a:t>SATA2</a:t>
            </a:r>
          </a:p>
          <a:p>
            <a:r>
              <a:rPr lang="en-US" b="1" dirty="0"/>
              <a:t>M.2</a:t>
            </a:r>
          </a:p>
          <a:p>
            <a:pPr lvl="1"/>
            <a:r>
              <a:rPr lang="en-US" dirty="0"/>
              <a:t>Formerly known as the Next Generation Form Factor (NGFF)</a:t>
            </a:r>
          </a:p>
          <a:p>
            <a:pPr lvl="1"/>
            <a:r>
              <a:rPr lang="en-US" dirty="0"/>
              <a:t>Uses the PCIe, USB, or SATA interface to connect a mini add-on card</a:t>
            </a:r>
          </a:p>
          <a:p>
            <a:pPr lvl="1"/>
            <a:r>
              <a:rPr lang="en-US" dirty="0"/>
              <a:t>Commonly used by wireless cards and solid-state drives (SSDs)</a:t>
            </a:r>
          </a:p>
        </p:txBody>
      </p:sp>
    </p:spTree>
    <p:extLst>
      <p:ext uri="{BB962C8B-B14F-4D97-AF65-F5344CB8AC3E}">
        <p14:creationId xmlns:p14="http://schemas.microsoft.com/office/powerpoint/2010/main" val="946563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Onboard Ports and Connectors (5 of 9)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73" y="1793178"/>
            <a:ext cx="6139257" cy="349645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29200"/>
            <a:ext cx="3976406" cy="849620"/>
          </a:xfrm>
        </p:spPr>
        <p:txBody>
          <a:bodyPr/>
          <a:lstStyle/>
          <a:p>
            <a:r>
              <a:rPr lang="en-US" dirty="0"/>
              <a:t>Figure 2-20  An M.2 slot and three possible screw positions to secure a card to the motherboard</a:t>
            </a:r>
          </a:p>
        </p:txBody>
      </p:sp>
    </p:spTree>
    <p:extLst>
      <p:ext uri="{BB962C8B-B14F-4D97-AF65-F5344CB8AC3E}">
        <p14:creationId xmlns:p14="http://schemas.microsoft.com/office/powerpoint/2010/main" val="2103280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Onboard Ports and Connectors (6 of 9)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71" y="1517719"/>
            <a:ext cx="5932990" cy="416805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29200"/>
            <a:ext cx="3976406" cy="849620"/>
          </a:xfrm>
        </p:spPr>
        <p:txBody>
          <a:bodyPr/>
          <a:lstStyle/>
          <a:p>
            <a:r>
              <a:rPr lang="en-US" dirty="0"/>
              <a:t>Figure 2-21  An M.2 slot is keyed with a notch to hold an M.2 card with a B key or M key edge connector</a:t>
            </a:r>
          </a:p>
        </p:txBody>
      </p:sp>
    </p:spTree>
    <p:extLst>
      <p:ext uri="{BB962C8B-B14F-4D97-AF65-F5344CB8AC3E}">
        <p14:creationId xmlns:p14="http://schemas.microsoft.com/office/powerpoint/2010/main" val="1061069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Onboard Ports and Connectors (7 of 9)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IDE (Integrated Drive Electronics) </a:t>
            </a:r>
            <a:r>
              <a:rPr lang="en-US" dirty="0"/>
              <a:t>standard</a:t>
            </a:r>
          </a:p>
          <a:p>
            <a:pPr lvl="1"/>
            <a:r>
              <a:rPr lang="en-US" dirty="0"/>
              <a:t>Used to interface storage devices with the motherboard</a:t>
            </a:r>
          </a:p>
          <a:p>
            <a:pPr lvl="1"/>
            <a:r>
              <a:rPr lang="en-US" dirty="0"/>
              <a:t>IDE connector has 40 pins</a:t>
            </a:r>
          </a:p>
          <a:p>
            <a:r>
              <a:rPr lang="en-US" dirty="0"/>
              <a:t>USB</a:t>
            </a:r>
          </a:p>
          <a:p>
            <a:pPr lvl="1"/>
            <a:r>
              <a:rPr lang="en-US" dirty="0"/>
              <a:t>USB header is used to connect a cable from a motherboard to USB ports on the front of the computer case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316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Onboard Ports and Connectors (8 of 9)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12" y="1619557"/>
            <a:ext cx="6577052" cy="3577476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88973"/>
            <a:ext cx="3976406" cy="589847"/>
          </a:xfrm>
        </p:spPr>
        <p:txBody>
          <a:bodyPr/>
          <a:lstStyle/>
          <a:p>
            <a:r>
              <a:rPr lang="en-US" dirty="0"/>
              <a:t>Figure 2-22  An IDE connector and cable</a:t>
            </a:r>
          </a:p>
        </p:txBody>
      </p:sp>
    </p:spTree>
    <p:extLst>
      <p:ext uri="{BB962C8B-B14F-4D97-AF65-F5344CB8AC3E}">
        <p14:creationId xmlns:p14="http://schemas.microsoft.com/office/powerpoint/2010/main" val="114066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Onboard Ports and Connectors (9 of 9)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2" y="2098309"/>
            <a:ext cx="6289487" cy="26919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790209"/>
            <a:ext cx="3976406" cy="1088611"/>
          </a:xfrm>
        </p:spPr>
        <p:txBody>
          <a:bodyPr/>
          <a:lstStyle/>
          <a:p>
            <a:r>
              <a:rPr lang="en-US" dirty="0"/>
              <a:t>Figure 2-23  Two USB headers are used to connect the motherboard to USB ports on the front of the computer case</a:t>
            </a:r>
          </a:p>
        </p:txBody>
      </p:sp>
    </p:spTree>
    <p:extLst>
      <p:ext uri="{BB962C8B-B14F-4D97-AF65-F5344CB8AC3E}">
        <p14:creationId xmlns:p14="http://schemas.microsoft.com/office/powerpoint/2010/main" val="3615484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BIOS/UEFI Setup to Configure a Motherboard (1 of 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Firmware on the motherboard is used to:</a:t>
            </a:r>
          </a:p>
          <a:p>
            <a:pPr lvl="1"/>
            <a:r>
              <a:rPr lang="en-US" dirty="0"/>
              <a:t>Enable or disable a connector, port, or component</a:t>
            </a:r>
          </a:p>
          <a:p>
            <a:pPr lvl="1"/>
            <a:r>
              <a:rPr lang="en-US" dirty="0"/>
              <a:t>Control the frequency and other features of the CPU</a:t>
            </a:r>
          </a:p>
          <a:p>
            <a:pPr lvl="1"/>
            <a:r>
              <a:rPr lang="en-US" dirty="0"/>
              <a:t>Manage security features</a:t>
            </a:r>
          </a:p>
          <a:p>
            <a:pPr lvl="1"/>
            <a:r>
              <a:rPr lang="en-US" dirty="0"/>
              <a:t>Control what happens when the computer first boots</a:t>
            </a:r>
          </a:p>
          <a:p>
            <a:pPr lvl="1"/>
            <a:r>
              <a:rPr lang="en-US" dirty="0"/>
              <a:t>Monitor and log various activities of the board</a:t>
            </a:r>
          </a:p>
          <a:p>
            <a:r>
              <a:rPr lang="en-US" dirty="0"/>
              <a:t>Motherboards made after 2012 use BIOS/UEFI firmware</a:t>
            </a:r>
          </a:p>
          <a:p>
            <a:pPr lvl="1"/>
            <a:r>
              <a:rPr lang="en-US" dirty="0"/>
              <a:t>Prior to 2012, motherboards used BIOS firmware</a:t>
            </a:r>
          </a:p>
          <a:p>
            <a:r>
              <a:rPr lang="en-US" b="1" dirty="0"/>
              <a:t>UEFI (Unified Extensible Firmware Interface) </a:t>
            </a:r>
            <a:r>
              <a:rPr lang="en-US" dirty="0"/>
              <a:t>improves on BIOS but includes BIOS for backward compatibility with older devices</a:t>
            </a:r>
          </a:p>
        </p:txBody>
      </p:sp>
    </p:spTree>
    <p:extLst>
      <p:ext uri="{BB962C8B-B14F-4D97-AF65-F5344CB8AC3E}">
        <p14:creationId xmlns:p14="http://schemas.microsoft.com/office/powerpoint/2010/main" val="4189443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BIOS/UEFI Setup to Configure a Motherboard (2 of 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Facts about UEFI:</a:t>
            </a:r>
          </a:p>
          <a:p>
            <a:pPr lvl="1"/>
            <a:r>
              <a:rPr lang="en-US" dirty="0"/>
              <a:t>Microsoft requires UEFI in order for a system to be certified for Windows 10/8</a:t>
            </a:r>
          </a:p>
          <a:p>
            <a:pPr lvl="1"/>
            <a:r>
              <a:rPr lang="en-US" dirty="0"/>
              <a:t>UEFI is required for hard drives larger than 2 TB</a:t>
            </a:r>
          </a:p>
          <a:p>
            <a:pPr lvl="1"/>
            <a:r>
              <a:rPr lang="en-US" dirty="0"/>
              <a:t>UEFI offers </a:t>
            </a:r>
            <a:r>
              <a:rPr lang="en-US" b="1" dirty="0"/>
              <a:t>Secure boot</a:t>
            </a:r>
            <a:r>
              <a:rPr lang="en-US" dirty="0"/>
              <a:t>, which prevents a system from booting up with drivers or an OD that is not digitally signed and trusted by the motherboard or computer manufacturer</a:t>
            </a:r>
          </a:p>
          <a:p>
            <a:pPr lvl="1"/>
            <a:r>
              <a:rPr lang="en-US" dirty="0"/>
              <a:t>For backward compatibility, UEFI can boot from an MBR hard drive and provide a BIOS boot through its </a:t>
            </a:r>
            <a:r>
              <a:rPr lang="en-US" b="1" dirty="0"/>
              <a:t>Compatibility Support Module (CSM) </a:t>
            </a:r>
            <a:r>
              <a:rPr lang="en-US" dirty="0"/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102154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BIOS/UEFI Setup Program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Access the BIOS/UEFI setup program by pressing a key or combination of keys during the boot process </a:t>
            </a:r>
          </a:p>
          <a:p>
            <a:pPr lvl="2"/>
            <a:r>
              <a:rPr lang="en-US" dirty="0"/>
              <a:t>For most motherboards, you press F12, F2, or Del during the boot</a:t>
            </a:r>
          </a:p>
          <a:p>
            <a:pPr lvl="2"/>
            <a:r>
              <a:rPr lang="en-US" dirty="0"/>
              <a:t>See documentation for your motherboard or watch the screen near the beginning of the boot</a:t>
            </a:r>
          </a:p>
          <a:p>
            <a:pPr lvl="1"/>
            <a:r>
              <a:rPr lang="en-US" dirty="0"/>
              <a:t>Setup screen appears with menus and Help features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592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and Monitoring Information (1 of 2)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81" y="1422786"/>
            <a:ext cx="6605110" cy="3585631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08418"/>
            <a:ext cx="3976406" cy="870402"/>
          </a:xfrm>
        </p:spPr>
        <p:txBody>
          <a:bodyPr/>
          <a:lstStyle/>
          <a:p>
            <a:r>
              <a:rPr lang="en-US" dirty="0"/>
              <a:t>Figure 2-26  A BIOS/UEFI setup screen showing a list of drives installed on the system</a:t>
            </a:r>
          </a:p>
        </p:txBody>
      </p:sp>
    </p:spTree>
    <p:extLst>
      <p:ext uri="{BB962C8B-B14F-4D97-AF65-F5344CB8AC3E}">
        <p14:creationId xmlns:p14="http://schemas.microsoft.com/office/powerpoint/2010/main" val="2894672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 Types and Features (1 of 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Motherboard</a:t>
            </a:r>
          </a:p>
          <a:p>
            <a:pPr lvl="1"/>
            <a:r>
              <a:rPr lang="en-US" dirty="0"/>
              <a:t>Most complicated computer component</a:t>
            </a:r>
          </a:p>
          <a:p>
            <a:pPr lvl="1"/>
            <a:r>
              <a:rPr lang="en-US" dirty="0"/>
              <a:t>One of the first items to consider when building a computer</a:t>
            </a:r>
          </a:p>
          <a:p>
            <a:r>
              <a:rPr lang="en-US" dirty="0"/>
              <a:t>Consider the following when purchasing a motherboard:</a:t>
            </a:r>
          </a:p>
          <a:p>
            <a:pPr lvl="1"/>
            <a:r>
              <a:rPr lang="en-US" dirty="0"/>
              <a:t>Form factor</a:t>
            </a:r>
          </a:p>
          <a:p>
            <a:pPr lvl="1"/>
            <a:r>
              <a:rPr lang="en-US" dirty="0"/>
              <a:t>Processor socket and chipset</a:t>
            </a:r>
          </a:p>
          <a:p>
            <a:pPr lvl="1"/>
            <a:r>
              <a:rPr lang="en-US" dirty="0"/>
              <a:t>Expansion slots</a:t>
            </a:r>
          </a:p>
          <a:p>
            <a:pPr lvl="1"/>
            <a:r>
              <a:rPr lang="en-US" dirty="0"/>
              <a:t>Other connectors, slots, and ports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1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and Monitoring Information (2 of 2)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270767"/>
            <a:ext cx="5991773" cy="4662506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08418"/>
            <a:ext cx="3976406" cy="870402"/>
          </a:xfrm>
        </p:spPr>
        <p:txBody>
          <a:bodyPr/>
          <a:lstStyle/>
          <a:p>
            <a:r>
              <a:rPr lang="en-US" dirty="0"/>
              <a:t>Figure 2-27  Information about the system is reported when you first access BIOS/UEFI setup</a:t>
            </a:r>
          </a:p>
        </p:txBody>
      </p:sp>
    </p:spTree>
    <p:extLst>
      <p:ext uri="{BB962C8B-B14F-4D97-AF65-F5344CB8AC3E}">
        <p14:creationId xmlns:p14="http://schemas.microsoft.com/office/powerpoint/2010/main" val="4077712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Boot Options (1 of 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 the BIOS/UEFI setup boot menu, you can set the order in which the system tries to boot from certain devices</a:t>
            </a:r>
          </a:p>
          <a:p>
            <a:pPr lvl="1"/>
            <a:r>
              <a:rPr lang="en-US" dirty="0"/>
              <a:t>Called the boot priority order or boot sequence</a:t>
            </a:r>
          </a:p>
          <a:p>
            <a:r>
              <a:rPr lang="en-US" dirty="0"/>
              <a:t>Boot Priority Order:</a:t>
            </a:r>
          </a:p>
          <a:p>
            <a:pPr lvl="1"/>
            <a:r>
              <a:rPr lang="en-US" dirty="0"/>
              <a:t>Examples where you might need to change the boot priority order:</a:t>
            </a:r>
          </a:p>
          <a:p>
            <a:pPr lvl="2"/>
            <a:r>
              <a:rPr lang="en-US" dirty="0"/>
              <a:t>Some distributions of Linux can be installed on a USB flash drive, so you can boot the OS from this drive when you put the USB device first in the boot priority order</a:t>
            </a:r>
          </a:p>
          <a:p>
            <a:pPr lvl="2"/>
            <a:r>
              <a:rPr lang="en-US" dirty="0"/>
              <a:t>When installing an OS on a hard drive, you might want BIOS/UEFI to first boot from a DVD to install from a setup DVD</a:t>
            </a:r>
          </a:p>
          <a:p>
            <a:pPr lvl="2"/>
            <a:r>
              <a:rPr lang="en-US" dirty="0"/>
              <a:t>If you are installing an OS from a server, put the PCI LAN: EFI Network option at the top of the boot priority and enable </a:t>
            </a:r>
            <a:r>
              <a:rPr lang="en-US" b="1" dirty="0"/>
              <a:t>PXE Boot </a:t>
            </a:r>
            <a:r>
              <a:rPr lang="en-US" dirty="0"/>
              <a:t>to LAN</a:t>
            </a:r>
          </a:p>
          <a:p>
            <a:pPr lvl="2"/>
            <a:r>
              <a:rPr lang="en-US" dirty="0"/>
              <a:t>Boot from the Windows setup DVD to troubleshoot a computer that will not start</a:t>
            </a:r>
          </a:p>
        </p:txBody>
      </p:sp>
    </p:spTree>
    <p:extLst>
      <p:ext uri="{BB962C8B-B14F-4D97-AF65-F5344CB8AC3E}">
        <p14:creationId xmlns:p14="http://schemas.microsoft.com/office/powerpoint/2010/main" val="932466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Boot Options (2 of 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Manage Secure Boot:</a:t>
            </a:r>
          </a:p>
          <a:p>
            <a:pPr lvl="1"/>
            <a:r>
              <a:rPr lang="en-US" dirty="0"/>
              <a:t>Secure boot was invented to help prevent malware from launching before the OS and anti-malware software are launched</a:t>
            </a:r>
          </a:p>
          <a:p>
            <a:pPr lvl="1"/>
            <a:r>
              <a:rPr lang="en-US" dirty="0"/>
              <a:t>Secure boot works only when the boot mode is UEFI (and not CSM) and the OS supports it</a:t>
            </a:r>
          </a:p>
          <a:p>
            <a:pPr lvl="1"/>
            <a:r>
              <a:rPr lang="en-US" dirty="0"/>
              <a:t>Supported by Windows 10/8 and several distributions on Linux</a:t>
            </a:r>
          </a:p>
          <a:p>
            <a:pPr lvl="1"/>
            <a:r>
              <a:rPr lang="en-US" dirty="0"/>
              <a:t>Secure boot holds digital signatures, encryption keys, and drivers in databases stored in flash memory on the motherboard and/or the hard drive</a:t>
            </a:r>
          </a:p>
          <a:p>
            <a:pPr lvl="1"/>
            <a:r>
              <a:rPr lang="en-US" dirty="0"/>
              <a:t>When enabled, it checks each driver, the OS, and applications before UEFI launches these programs to verify it is signed and identified in the Secure boot databases</a:t>
            </a:r>
          </a:p>
        </p:txBody>
      </p:sp>
    </p:spTree>
    <p:extLst>
      <p:ext uri="{BB962C8B-B14F-4D97-AF65-F5344CB8AC3E}">
        <p14:creationId xmlns:p14="http://schemas.microsoft.com/office/powerpoint/2010/main" val="4243201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Boot Options (3 of 5)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11" y="1712155"/>
            <a:ext cx="6473672" cy="36122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987636"/>
            <a:ext cx="3976406" cy="891184"/>
          </a:xfrm>
        </p:spPr>
        <p:txBody>
          <a:bodyPr/>
          <a:lstStyle/>
          <a:p>
            <a:r>
              <a:rPr lang="en-US" dirty="0"/>
              <a:t>Figure 2-30  Manage Secure boot on the Security screen of BIOS/UEFI setup</a:t>
            </a:r>
          </a:p>
        </p:txBody>
      </p:sp>
    </p:spTree>
    <p:extLst>
      <p:ext uri="{BB962C8B-B14F-4D97-AF65-F5344CB8AC3E}">
        <p14:creationId xmlns:p14="http://schemas.microsoft.com/office/powerpoint/2010/main" val="72473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Boot Options (4 of 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Manage CSM and UEFI Boot:</a:t>
            </a:r>
          </a:p>
          <a:p>
            <a:pPr lvl="1"/>
            <a:r>
              <a:rPr lang="en-US" dirty="0"/>
              <a:t>The Boot screen allows you to select UEFI mode of CSM (Compatibility Support Module) mode</a:t>
            </a:r>
          </a:p>
          <a:p>
            <a:pPr lvl="1"/>
            <a:r>
              <a:rPr lang="en-US" dirty="0"/>
              <a:t>UEFI mode is required for Secure boot to be enabled</a:t>
            </a:r>
          </a:p>
          <a:p>
            <a:pPr lvl="1"/>
            <a:r>
              <a:rPr lang="en-US" dirty="0"/>
              <a:t>Use CSM for backward compatibility with older BIOS devices and drivers and MBR hard drives</a:t>
            </a:r>
          </a:p>
        </p:txBody>
      </p:sp>
    </p:spTree>
    <p:extLst>
      <p:ext uri="{BB962C8B-B14F-4D97-AF65-F5344CB8AC3E}">
        <p14:creationId xmlns:p14="http://schemas.microsoft.com/office/powerpoint/2010/main" val="3377956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Boot Options (5 of 5)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83" y="1207522"/>
            <a:ext cx="6003348" cy="4671298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29200"/>
            <a:ext cx="3976406" cy="849620"/>
          </a:xfrm>
        </p:spPr>
        <p:txBody>
          <a:bodyPr/>
          <a:lstStyle/>
          <a:p>
            <a:r>
              <a:rPr lang="en-US" dirty="0"/>
              <a:t>Figure 2-31  Use CSM to boot a legacy BIOS system or disable it to implement UEFI Secure boot</a:t>
            </a:r>
          </a:p>
        </p:txBody>
      </p:sp>
    </p:spTree>
    <p:extLst>
      <p:ext uri="{BB962C8B-B14F-4D97-AF65-F5344CB8AC3E}">
        <p14:creationId xmlns:p14="http://schemas.microsoft.com/office/powerpoint/2010/main" val="639842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Onboard Devices (1 of 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You can enable or disable some onboard devices using BIOS/UEFI setup</a:t>
            </a:r>
          </a:p>
          <a:p>
            <a:pPr lvl="1"/>
            <a:r>
              <a:rPr lang="en-US" dirty="0"/>
              <a:t>For example: network ports, USB ports, or video ports</a:t>
            </a:r>
          </a:p>
          <a:p>
            <a:r>
              <a:rPr lang="en-US" dirty="0"/>
              <a:t>What you can configure on your system depends on the onboard devices the motherboard offers</a:t>
            </a:r>
          </a:p>
          <a:p>
            <a:r>
              <a:rPr lang="en-US" b="1" dirty="0"/>
              <a:t>Overclocking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Running a processor, memory, motherboard, or video card at a higher speed than the manufacturer recommends</a:t>
            </a:r>
          </a:p>
          <a:p>
            <a:pPr lvl="1"/>
            <a:r>
              <a:rPr lang="en-US" dirty="0"/>
              <a:t>Some motherboards and processors allow overclocking, but it is not a recommended best practice</a:t>
            </a:r>
          </a:p>
        </p:txBody>
      </p:sp>
    </p:spTree>
    <p:extLst>
      <p:ext uri="{BB962C8B-B14F-4D97-AF65-F5344CB8AC3E}">
        <p14:creationId xmlns:p14="http://schemas.microsoft.com/office/powerpoint/2010/main" val="1811460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Onboard Devices (2 of 2)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8" y="1712154"/>
            <a:ext cx="6669969" cy="358721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99364"/>
            <a:ext cx="3976406" cy="579456"/>
          </a:xfrm>
        </p:spPr>
        <p:txBody>
          <a:bodyPr/>
          <a:lstStyle/>
          <a:p>
            <a:r>
              <a:rPr lang="en-US" dirty="0"/>
              <a:t>Figure 2-32  Enable and disable onboard devices</a:t>
            </a:r>
          </a:p>
        </p:txBody>
      </p:sp>
    </p:spTree>
    <p:extLst>
      <p:ext uri="{BB962C8B-B14F-4D97-AF65-F5344CB8AC3E}">
        <p14:creationId xmlns:p14="http://schemas.microsoft.com/office/powerpoint/2010/main" val="1841990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Security Features (1 of 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Other security features besides Secure boot:</a:t>
            </a:r>
          </a:p>
          <a:p>
            <a:pPr lvl="1"/>
            <a:r>
              <a:rPr lang="en-US" dirty="0"/>
              <a:t>Power-on passwords</a:t>
            </a:r>
          </a:p>
          <a:p>
            <a:pPr lvl="1"/>
            <a:r>
              <a:rPr lang="en-US" dirty="0"/>
              <a:t>LoJack</a:t>
            </a:r>
          </a:p>
          <a:p>
            <a:pPr lvl="1"/>
            <a:r>
              <a:rPr lang="en-US" dirty="0"/>
              <a:t>Drive password protection</a:t>
            </a:r>
          </a:p>
          <a:p>
            <a:pPr lvl="1"/>
            <a:r>
              <a:rPr lang="en-US" dirty="0"/>
              <a:t>TPM chip</a:t>
            </a:r>
          </a:p>
          <a:p>
            <a:pPr lvl="1"/>
            <a:r>
              <a:rPr lang="en-US" dirty="0"/>
              <a:t>Drive encryption</a:t>
            </a:r>
          </a:p>
        </p:txBody>
      </p:sp>
    </p:spTree>
    <p:extLst>
      <p:ext uri="{BB962C8B-B14F-4D97-AF65-F5344CB8AC3E}">
        <p14:creationId xmlns:p14="http://schemas.microsoft.com/office/powerpoint/2010/main" val="958132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Security Features (2 of 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Power-On Passwords:</a:t>
            </a:r>
          </a:p>
          <a:p>
            <a:pPr lvl="1"/>
            <a:r>
              <a:rPr lang="en-US" dirty="0"/>
              <a:t>Power-on passwords are assigned in BIOS/UEFI setup to prevent unauthorized access to the computer and/or BIOS/UEFI setup utility</a:t>
            </a:r>
          </a:p>
          <a:p>
            <a:pPr lvl="1"/>
            <a:r>
              <a:rPr lang="en-US" dirty="0"/>
              <a:t>Depending on the motherboard, it may be possible to set a supervisor and user password</a:t>
            </a:r>
          </a:p>
          <a:p>
            <a:pPr lvl="1"/>
            <a:r>
              <a:rPr lang="en-US" dirty="0"/>
              <a:t>How to set passwords varies depending on motherboard and BIOS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27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 Types and Features (2 of 2)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89" y="1712154"/>
            <a:ext cx="6527936" cy="398259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717473"/>
            <a:ext cx="3976406" cy="1161347"/>
          </a:xfrm>
        </p:spPr>
        <p:txBody>
          <a:bodyPr/>
          <a:lstStyle/>
          <a:p>
            <a:r>
              <a:rPr lang="en-US" dirty="0"/>
              <a:t>Figure 2-1  The Asus Prime Z370-P gaming motherboard uses the ATX form factor and LGA1151 8</a:t>
            </a:r>
            <a:r>
              <a:rPr lang="en-US" baseline="30000" dirty="0"/>
              <a:t>th</a:t>
            </a:r>
            <a:r>
              <a:rPr lang="en-US" dirty="0"/>
              <a:t> generation process socket</a:t>
            </a:r>
          </a:p>
        </p:txBody>
      </p:sp>
    </p:spTree>
    <p:extLst>
      <p:ext uri="{BB962C8B-B14F-4D97-AF65-F5344CB8AC3E}">
        <p14:creationId xmlns:p14="http://schemas.microsoft.com/office/powerpoint/2010/main" val="2847900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Security Features (3 of 5)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64" y="1619557"/>
            <a:ext cx="6612964" cy="368992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39591"/>
            <a:ext cx="3976406" cy="839229"/>
          </a:xfrm>
        </p:spPr>
        <p:txBody>
          <a:bodyPr/>
          <a:lstStyle/>
          <a:p>
            <a:r>
              <a:rPr lang="en-US" dirty="0"/>
              <a:t>Figure 2-33  Set supervisor and user passwords in BIOS/UEFI setup to help lock down a computer</a:t>
            </a:r>
          </a:p>
        </p:txBody>
      </p:sp>
    </p:spTree>
    <p:extLst>
      <p:ext uri="{BB962C8B-B14F-4D97-AF65-F5344CB8AC3E}">
        <p14:creationId xmlns:p14="http://schemas.microsoft.com/office/powerpoint/2010/main" val="890384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Security Features (4 of 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LoJack for Laptops Technology:</a:t>
            </a:r>
          </a:p>
          <a:p>
            <a:pPr lvl="1"/>
            <a:r>
              <a:rPr lang="en-US" dirty="0"/>
              <a:t>LoJack and Computrace Agent technology are embedded in the firmware of many laptops to protect a system against theft</a:t>
            </a:r>
          </a:p>
          <a:p>
            <a:pPr lvl="1"/>
            <a:r>
              <a:rPr lang="en-US" dirty="0"/>
              <a:t>Must subscribe to the service</a:t>
            </a:r>
          </a:p>
          <a:p>
            <a:pPr lvl="1"/>
            <a:r>
              <a:rPr lang="en-US" dirty="0"/>
              <a:t>The service can be used to locate a laptop whenever it connects to the Internet</a:t>
            </a:r>
          </a:p>
          <a:p>
            <a:pPr lvl="1"/>
            <a:r>
              <a:rPr lang="en-US" dirty="0"/>
              <a:t>Once located, you can give commands through the Internet to lock the laptop or delete all data on it</a:t>
            </a:r>
          </a:p>
          <a:p>
            <a:r>
              <a:rPr lang="en-US" dirty="0"/>
              <a:t>Drive Password Protection:</a:t>
            </a:r>
          </a:p>
          <a:p>
            <a:pPr lvl="1"/>
            <a:r>
              <a:rPr lang="en-US" dirty="0"/>
              <a:t>Some motherboards allow you to set a password in order to access the hard drive</a:t>
            </a:r>
          </a:p>
          <a:p>
            <a:pPr lvl="1"/>
            <a:r>
              <a:rPr lang="en-US" dirty="0"/>
              <a:t>Does not encrypt all the data on the drive but encrypts only a few organizational sectors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394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Security Features (5 of 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TPM Chip and Hard Drive Encryption:</a:t>
            </a:r>
          </a:p>
          <a:p>
            <a:pPr lvl="1"/>
            <a:r>
              <a:rPr lang="en-US" dirty="0"/>
              <a:t>Many motherboards contain a chip called the </a:t>
            </a:r>
            <a:r>
              <a:rPr lang="en-US" b="1" dirty="0"/>
              <a:t>TPM (Trusted Platform Module) </a:t>
            </a:r>
            <a:r>
              <a:rPr lang="en-US" dirty="0"/>
              <a:t>chip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BitLocker Encryption </a:t>
            </a:r>
            <a:r>
              <a:rPr lang="en-US" dirty="0"/>
              <a:t>tool in Windows 10/8/7 works with this chip</a:t>
            </a:r>
          </a:p>
          <a:p>
            <a:pPr lvl="1"/>
            <a:r>
              <a:rPr lang="en-US" dirty="0"/>
              <a:t>An encryption key (startup key) is kept on the chip </a:t>
            </a:r>
          </a:p>
          <a:p>
            <a:pPr lvl="1"/>
            <a:r>
              <a:rPr lang="en-US" dirty="0"/>
              <a:t>Assures that a drive cannot be used in another computer</a:t>
            </a:r>
          </a:p>
          <a:p>
            <a:pPr lvl="1"/>
            <a:r>
              <a:rPr lang="en-US" dirty="0"/>
              <a:t>Can be used with other encryption software that may be installed on the hard drive other than BitLocker</a:t>
            </a:r>
          </a:p>
          <a:p>
            <a:pPr lvl="1"/>
            <a:r>
              <a:rPr lang="en-US" dirty="0"/>
              <a:t>If the motherboard fails and is replaced, you’ll need a backup copy of the startup key to access data on the hard drive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450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BIOS Support for Virtualization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Virtualization</a:t>
            </a:r>
            <a:r>
              <a:rPr lang="en-US" dirty="0"/>
              <a:t> is when one physical computer uses software to create multiple virtual computers</a:t>
            </a:r>
          </a:p>
          <a:p>
            <a:pPr lvl="1"/>
            <a:r>
              <a:rPr lang="en-US" dirty="0"/>
              <a:t>A v</a:t>
            </a:r>
            <a:r>
              <a:rPr lang="en-US" b="1" dirty="0"/>
              <a:t>irtual machine (VM) </a:t>
            </a:r>
            <a:r>
              <a:rPr lang="en-US" dirty="0"/>
              <a:t>simulates the hardware of a physical computer</a:t>
            </a:r>
          </a:p>
          <a:p>
            <a:pPr lvl="2"/>
            <a:r>
              <a:rPr lang="en-US" dirty="0"/>
              <a:t>Each VM works like a physical computer and is assigned virtual devices such as virtual motherboard and virtual hard drive</a:t>
            </a:r>
          </a:p>
          <a:p>
            <a:pPr lvl="1"/>
            <a:r>
              <a:rPr lang="en-US" dirty="0"/>
              <a:t>Virtualization must be enabled in BIOS/UEFI setup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7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Exiting the BIOS/UEFI Setup Menus (1 of 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When you finish with BIOS/UEFI setup, an exit screen gives you various options, such as:</a:t>
            </a:r>
          </a:p>
          <a:p>
            <a:pPr lvl="1"/>
            <a:r>
              <a:rPr lang="en-US" dirty="0"/>
              <a:t>Saving your changes and exiting </a:t>
            </a:r>
          </a:p>
          <a:p>
            <a:pPr lvl="1"/>
            <a:r>
              <a:rPr lang="en-US" dirty="0"/>
              <a:t>Discarding your changes and exiting</a:t>
            </a:r>
          </a:p>
          <a:p>
            <a:r>
              <a:rPr lang="en-US" dirty="0"/>
              <a:t>Some offer the option to Load Optimized Defaults</a:t>
            </a:r>
          </a:p>
          <a:p>
            <a:pPr lvl="1"/>
            <a:r>
              <a:rPr lang="en-US" dirty="0"/>
              <a:t>This option can sometimes solve a problem when a user has made several inappropriate changes to the BIOS/UEFI settings or you are attempting to recover from an error created while updating the firmware</a:t>
            </a:r>
          </a:p>
        </p:txBody>
      </p:sp>
    </p:spTree>
    <p:extLst>
      <p:ext uri="{BB962C8B-B14F-4D97-AF65-F5344CB8AC3E}">
        <p14:creationId xmlns:p14="http://schemas.microsoft.com/office/powerpoint/2010/main" val="3376450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Exiting the BIOS/UEFI Setup Menus (2 of 2)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31" y="1225321"/>
            <a:ext cx="5980198" cy="4653499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320145"/>
            <a:ext cx="3976406" cy="558675"/>
          </a:xfrm>
        </p:spPr>
        <p:txBody>
          <a:bodyPr/>
          <a:lstStyle/>
          <a:p>
            <a:r>
              <a:rPr lang="en-US" dirty="0"/>
              <a:t>Figure 2-34  The BIOS/UEFI Utility Exit Screen</a:t>
            </a:r>
          </a:p>
        </p:txBody>
      </p:sp>
    </p:spTree>
    <p:extLst>
      <p:ext uri="{BB962C8B-B14F-4D97-AF65-F5344CB8AC3E}">
        <p14:creationId xmlns:p14="http://schemas.microsoft.com/office/powerpoint/2010/main" val="3404433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Motherboard Drivers and BIOS/UEFI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When a motherboard is causing problems or you want to use a new OS or hardware device:</a:t>
            </a:r>
          </a:p>
          <a:p>
            <a:pPr lvl="1"/>
            <a:r>
              <a:rPr lang="en-US" dirty="0"/>
              <a:t>You might need to update the motherboard drivers or update the BIOS/UEFI firmware</a:t>
            </a:r>
          </a:p>
          <a:p>
            <a:r>
              <a:rPr lang="en-US" dirty="0"/>
              <a:t>Both skills are covered next</a:t>
            </a:r>
          </a:p>
        </p:txBody>
      </p:sp>
    </p:spTree>
    <p:extLst>
      <p:ext uri="{BB962C8B-B14F-4D97-AF65-F5344CB8AC3E}">
        <p14:creationId xmlns:p14="http://schemas.microsoft.com/office/powerpoint/2010/main" val="269223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or Updating Motherboard Drivers (1 of 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Device drivers </a:t>
            </a:r>
            <a:r>
              <a:rPr lang="en-US" dirty="0"/>
              <a:t>are small programs that allow software to interact with certain hardware</a:t>
            </a:r>
          </a:p>
          <a:p>
            <a:r>
              <a:rPr lang="en-US" dirty="0"/>
              <a:t>The CD or DVD that comes with the motherboard contains a user guide and drivers for its onboard components</a:t>
            </a:r>
          </a:p>
          <a:p>
            <a:r>
              <a:rPr lang="en-US" dirty="0"/>
              <a:t>After installing a motherboard, you can install the drivers from CD or DVD and later update them by downloading updates from the motherboard manufacturer’s website</a:t>
            </a:r>
          </a:p>
          <a:p>
            <a:pPr lvl="1"/>
            <a:r>
              <a:rPr lang="en-US" dirty="0"/>
              <a:t>Sometimes updates are included in updates to Windows</a:t>
            </a:r>
          </a:p>
          <a:p>
            <a:r>
              <a:rPr lang="en-US" dirty="0"/>
              <a:t>Be sure to get the correct drivers for the OS edition and type (example: Windows 10 64-bit) you are using with the board</a:t>
            </a:r>
          </a:p>
        </p:txBody>
      </p:sp>
    </p:spTree>
    <p:extLst>
      <p:ext uri="{BB962C8B-B14F-4D97-AF65-F5344CB8AC3E}">
        <p14:creationId xmlns:p14="http://schemas.microsoft.com/office/powerpoint/2010/main" val="2401069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or Updating Motherboard Drivers (2 of 2)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6" y="1437712"/>
            <a:ext cx="5957049" cy="4395201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738255"/>
            <a:ext cx="3976406" cy="1140565"/>
          </a:xfrm>
        </p:spPr>
        <p:txBody>
          <a:bodyPr/>
          <a:lstStyle/>
          <a:p>
            <a:r>
              <a:rPr lang="en-US" dirty="0"/>
              <a:t>Figure 2-36  Download drivers, utilities, BIOS/UEFI updates, documentation, and other help software from the motherboard manufacturer’s website</a:t>
            </a:r>
          </a:p>
        </p:txBody>
      </p:sp>
    </p:spTree>
    <p:extLst>
      <p:ext uri="{BB962C8B-B14F-4D97-AF65-F5344CB8AC3E}">
        <p14:creationId xmlns:p14="http://schemas.microsoft.com/office/powerpoint/2010/main" val="2396772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Firmware (1 of 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process of upgrading or refreshing the programming and data stored on the firmware chip is called updating firmware, </a:t>
            </a:r>
            <a:r>
              <a:rPr lang="en-US" b="1" dirty="0"/>
              <a:t>flashing BIOS/UEFI</a:t>
            </a:r>
            <a:r>
              <a:rPr lang="en-US" dirty="0"/>
              <a:t>, or </a:t>
            </a:r>
            <a:r>
              <a:rPr lang="en-US" b="1" dirty="0"/>
              <a:t>flashing BIOS</a:t>
            </a:r>
          </a:p>
          <a:p>
            <a:r>
              <a:rPr lang="en-US" dirty="0"/>
              <a:t>Reasons to flash the BIOS/UEFI:</a:t>
            </a:r>
          </a:p>
          <a:p>
            <a:pPr lvl="1"/>
            <a:r>
              <a:rPr lang="en-US" dirty="0"/>
              <a:t>The system hangs at odd times or during boot</a:t>
            </a:r>
          </a:p>
          <a:p>
            <a:pPr lvl="1"/>
            <a:r>
              <a:rPr lang="en-US" dirty="0"/>
              <a:t>Some motherboard functions have stopped working or are causing problems</a:t>
            </a:r>
          </a:p>
          <a:p>
            <a:pPr lvl="1"/>
            <a:r>
              <a:rPr lang="en-US" dirty="0"/>
              <a:t>You get errors when trying to install a new OS or hardware device</a:t>
            </a:r>
          </a:p>
          <a:p>
            <a:pPr lvl="1"/>
            <a:r>
              <a:rPr lang="en-US" dirty="0"/>
              <a:t>You want to incorporate some new features or a new component on the board</a:t>
            </a:r>
          </a:p>
        </p:txBody>
      </p:sp>
    </p:spTree>
    <p:extLst>
      <p:ext uri="{BB962C8B-B14F-4D97-AF65-F5344CB8AC3E}">
        <p14:creationId xmlns:p14="http://schemas.microsoft.com/office/powerpoint/2010/main" val="569237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 Form Factors (1 of 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Motherboard form factor determines motherboard size and features that make it compatible with power supplies and cases</a:t>
            </a:r>
          </a:p>
          <a:p>
            <a:r>
              <a:rPr lang="en-US" dirty="0"/>
              <a:t>Most popular:</a:t>
            </a:r>
          </a:p>
          <a:p>
            <a:pPr lvl="1"/>
            <a:r>
              <a:rPr lang="en-US" b="1" dirty="0"/>
              <a:t>ATX, microATX, </a:t>
            </a:r>
            <a:r>
              <a:rPr lang="en-US" dirty="0"/>
              <a:t>and</a:t>
            </a:r>
            <a:r>
              <a:rPr lang="en-US" b="1" dirty="0"/>
              <a:t> Mini-ITX</a:t>
            </a:r>
          </a:p>
          <a:p>
            <a:pPr lvl="2"/>
            <a:r>
              <a:rPr lang="en-US" dirty="0"/>
              <a:t>Mini-ITX is smaller than microATX and is also known as mITX </a:t>
            </a:r>
          </a:p>
          <a:p>
            <a:r>
              <a:rPr lang="en-US" dirty="0"/>
              <a:t>The following slides show examples of form factors and comparisons of sizes and hole positions of several form factors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57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Firmware (2 of 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To flash BIOS/UEFI, always follow the directions found in the user guide for your motherboard</a:t>
            </a:r>
          </a:p>
          <a:p>
            <a:r>
              <a:rPr lang="en-US" dirty="0"/>
              <a:t>Motherboards can use one or more of these methods:</a:t>
            </a:r>
          </a:p>
          <a:p>
            <a:pPr lvl="1"/>
            <a:r>
              <a:rPr lang="en-US" dirty="0"/>
              <a:t>Download and update from within BIOS/UEFI setup</a:t>
            </a:r>
          </a:p>
          <a:p>
            <a:pPr lvl="1"/>
            <a:r>
              <a:rPr lang="en-US" dirty="0"/>
              <a:t>Update from a USB flash drive using BIOS/UEFI setup</a:t>
            </a:r>
          </a:p>
          <a:p>
            <a:pPr lvl="1"/>
            <a:r>
              <a:rPr lang="en-US" dirty="0"/>
              <a:t>Run an express BIOS/UEFI update</a:t>
            </a:r>
          </a:p>
          <a:p>
            <a:r>
              <a:rPr lang="en-US" dirty="0"/>
              <a:t>Cautions to be aware of when updating BIOS/UEFI firmware:</a:t>
            </a:r>
          </a:p>
          <a:p>
            <a:pPr lvl="1"/>
            <a:r>
              <a:rPr lang="en-US" dirty="0"/>
              <a:t>Don’t update firmware without a good reason</a:t>
            </a:r>
          </a:p>
          <a:p>
            <a:pPr lvl="1"/>
            <a:r>
              <a:rPr lang="en-US" dirty="0"/>
              <a:t>Back up first</a:t>
            </a:r>
          </a:p>
          <a:p>
            <a:pPr lvl="1"/>
            <a:r>
              <a:rPr lang="en-US" dirty="0"/>
              <a:t>Select the correct update file</a:t>
            </a:r>
          </a:p>
          <a:p>
            <a:pPr lvl="1"/>
            <a:r>
              <a:rPr lang="en-US" dirty="0"/>
              <a:t>Don’t interrupt the update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09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Jumpers to Clear BIOS/UEFI Settings (1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jumper</a:t>
            </a:r>
            <a:r>
              <a:rPr lang="en-US" dirty="0"/>
              <a:t> is two small posts or metal pins that stick up off the motherboard that is used to hold configuration information</a:t>
            </a:r>
          </a:p>
          <a:p>
            <a:pPr lvl="1"/>
            <a:r>
              <a:rPr lang="en-US" dirty="0"/>
              <a:t>Open jumper has no cover and a closed jumper has a cover on the two pins</a:t>
            </a:r>
          </a:p>
          <a:p>
            <a:r>
              <a:rPr lang="en-US" dirty="0"/>
              <a:t>Jumpers can be used to clear a forgotten supervisor or power-on password </a:t>
            </a:r>
          </a:p>
          <a:p>
            <a:r>
              <a:rPr lang="en-US" dirty="0"/>
              <a:t>If flashing BIOS/UEFI fails, a jumper can be set to undo the update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44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Jumpers to Clear BIOS/UEFI Settings (2 of 3)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3" y="1836169"/>
            <a:ext cx="6725660" cy="2238119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468091"/>
            <a:ext cx="3976406" cy="1410729"/>
          </a:xfrm>
        </p:spPr>
        <p:txBody>
          <a:bodyPr/>
          <a:lstStyle/>
          <a:p>
            <a:r>
              <a:rPr lang="en-US" dirty="0"/>
              <a:t>Figure 2-37  A 6-pin jumper group on a circuit board: (a) has no jumpers set to on, (b) has a cover parked on one pin, and (c) is configured with one jumper setting turned on</a:t>
            </a:r>
          </a:p>
        </p:txBody>
      </p:sp>
    </p:spTree>
    <p:extLst>
      <p:ext uri="{BB962C8B-B14F-4D97-AF65-F5344CB8AC3E}">
        <p14:creationId xmlns:p14="http://schemas.microsoft.com/office/powerpoint/2010/main" val="3072146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Jumpers to Clear BIOS/UEFI Settings (3 of 3)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57" y="1758453"/>
            <a:ext cx="6836407" cy="3010317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88973"/>
            <a:ext cx="3976406" cy="589847"/>
          </a:xfrm>
        </p:spPr>
        <p:txBody>
          <a:bodyPr/>
          <a:lstStyle/>
          <a:p>
            <a:r>
              <a:rPr lang="en-US" dirty="0"/>
              <a:t>Figure 2-39  BIOS configuration jumper settings</a:t>
            </a:r>
          </a:p>
        </p:txBody>
      </p:sp>
    </p:spTree>
    <p:extLst>
      <p:ext uri="{BB962C8B-B14F-4D97-AF65-F5344CB8AC3E}">
        <p14:creationId xmlns:p14="http://schemas.microsoft.com/office/powerpoint/2010/main" val="1614262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the CMOS Battery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CMOS (complementary metal-oxide semiconductor) </a:t>
            </a:r>
            <a:r>
              <a:rPr lang="en-US" dirty="0"/>
              <a:t>is a method of manufacturing microchips</a:t>
            </a:r>
          </a:p>
          <a:p>
            <a:r>
              <a:rPr lang="en-US" b="1" dirty="0"/>
              <a:t>CMOS RAM </a:t>
            </a:r>
            <a:r>
              <a:rPr lang="en-US" dirty="0"/>
              <a:t>is a small amount of memory stored on the motherboard that retains data even when the computer is turned off</a:t>
            </a:r>
          </a:p>
          <a:p>
            <a:pPr lvl="1"/>
            <a:r>
              <a:rPr lang="en-US" dirty="0"/>
              <a:t>It is charged by a nearby lithium coin-cell battery</a:t>
            </a:r>
          </a:p>
          <a:p>
            <a:r>
              <a:rPr lang="en-US" dirty="0"/>
              <a:t>To replace the CMOS battery:</a:t>
            </a:r>
          </a:p>
          <a:p>
            <a:pPr lvl="1"/>
            <a:r>
              <a:rPr lang="en-US" dirty="0"/>
              <a:t>Choose correct replacement battery (must be an exact match to the original or the manufacturer’s recommendation)</a:t>
            </a:r>
          </a:p>
          <a:p>
            <a:pPr lvl="1"/>
            <a:r>
              <a:rPr lang="en-US" dirty="0"/>
              <a:t>Power down system, unplug it, press power button to drain the power, remove case cover</a:t>
            </a:r>
          </a:p>
          <a:p>
            <a:pPr lvl="1"/>
            <a:r>
              <a:rPr lang="en-US" dirty="0"/>
              <a:t>Use ESD strap, remove old battery using a flat-head screwdriver, pop new battery into place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68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or Replacing a Motherboard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 motherboard is considered a field replaceable unit</a:t>
            </a:r>
          </a:p>
          <a:p>
            <a:r>
              <a:rPr lang="en-US" dirty="0"/>
              <a:t>A technician needs to know how to:</a:t>
            </a:r>
          </a:p>
          <a:p>
            <a:pPr lvl="1"/>
            <a:r>
              <a:rPr lang="en-US" dirty="0"/>
              <a:t>Select an appropriate motherboard</a:t>
            </a:r>
          </a:p>
          <a:p>
            <a:pPr lvl="1"/>
            <a:r>
              <a:rPr lang="en-US" dirty="0"/>
              <a:t>Install or replace one in a desktop or laptop computer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32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Select A Desktop Motherboard (1 of 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Three approaches to selecting a motherboard:</a:t>
            </a:r>
          </a:p>
          <a:p>
            <a:pPr lvl="1"/>
            <a:r>
              <a:rPr lang="en-US" dirty="0"/>
              <a:t>Select the board that provides the most room for expansion</a:t>
            </a:r>
          </a:p>
          <a:p>
            <a:pPr lvl="2"/>
            <a:r>
              <a:rPr lang="en-US" dirty="0"/>
              <a:t>So you can upgrade and exchange components and add devices easily</a:t>
            </a:r>
          </a:p>
          <a:p>
            <a:pPr lvl="1"/>
            <a:r>
              <a:rPr lang="en-US" dirty="0"/>
              <a:t>Select the board that best suits the needs of the computer’s current configuration</a:t>
            </a:r>
          </a:p>
          <a:p>
            <a:pPr lvl="1"/>
            <a:r>
              <a:rPr lang="en-US" dirty="0"/>
              <a:t>Select a motherboard that meets your present needs with moderate room for expansion</a:t>
            </a:r>
          </a:p>
          <a:p>
            <a:r>
              <a:rPr lang="en-US" dirty="0"/>
              <a:t>Ask the following questions when selecting a motherboard:</a:t>
            </a:r>
          </a:p>
          <a:p>
            <a:pPr lvl="1"/>
            <a:r>
              <a:rPr lang="en-US" dirty="0"/>
              <a:t>How is the motherboard to be used?</a:t>
            </a:r>
          </a:p>
          <a:p>
            <a:pPr lvl="1"/>
            <a:r>
              <a:rPr lang="en-US" dirty="0"/>
              <a:t>What form factor does the motherboard use?</a:t>
            </a:r>
          </a:p>
          <a:p>
            <a:pPr lvl="1"/>
            <a:r>
              <a:rPr lang="en-US" dirty="0"/>
              <a:t>Which brand (Intel or AMD) and model processors does the board support? Which chipset does it use? Which processors does it support?</a:t>
            </a:r>
          </a:p>
          <a:p>
            <a:pPr lvl="1"/>
            <a:r>
              <a:rPr lang="en-US" dirty="0"/>
              <a:t>Which type and speed of memory does the board support?</a:t>
            </a:r>
          </a:p>
        </p:txBody>
      </p:sp>
    </p:spTree>
    <p:extLst>
      <p:ext uri="{BB962C8B-B14F-4D97-AF65-F5344CB8AC3E}">
        <p14:creationId xmlns:p14="http://schemas.microsoft.com/office/powerpoint/2010/main" val="3059819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Select A Desktop Motherboard (2 of 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Ask the following questions when selecting a motherboard (continued):</a:t>
            </a:r>
          </a:p>
          <a:p>
            <a:pPr lvl="1"/>
            <a:r>
              <a:rPr lang="en-US" dirty="0"/>
              <a:t>What are the embedded expansion slots, internal and external connectors, and devices on the board?</a:t>
            </a:r>
          </a:p>
          <a:p>
            <a:pPr lvl="1"/>
            <a:r>
              <a:rPr lang="en-US" dirty="0"/>
              <a:t>Does the board fit the case you plan to use?</a:t>
            </a:r>
          </a:p>
          <a:p>
            <a:pPr lvl="1"/>
            <a:r>
              <a:rPr lang="en-US" dirty="0"/>
              <a:t>What are the price and the warranty on the board? Does the board get good reviews?</a:t>
            </a:r>
          </a:p>
          <a:p>
            <a:pPr lvl="1"/>
            <a:r>
              <a:rPr lang="en-US" dirty="0"/>
              <a:t>How extensive and user friendly is the documentation and how helpful is the manufacturer website?</a:t>
            </a:r>
          </a:p>
          <a:p>
            <a:pPr lvl="1"/>
            <a:r>
              <a:rPr lang="en-US" dirty="0"/>
              <a:t>What warranty and how much support does the manufacturer supply for the board?</a:t>
            </a:r>
          </a:p>
        </p:txBody>
      </p:sp>
    </p:spTree>
    <p:extLst>
      <p:ext uri="{BB962C8B-B14F-4D97-AF65-F5344CB8AC3E}">
        <p14:creationId xmlns:p14="http://schemas.microsoft.com/office/powerpoint/2010/main" val="162497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or Replace a Motherboard (1 of 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General process for replacing a motherboard:</a:t>
            </a:r>
          </a:p>
          <a:p>
            <a:pPr lvl="1"/>
            <a:r>
              <a:rPr lang="en-US" dirty="0"/>
              <a:t>1. Verify right motherboard is selected</a:t>
            </a:r>
          </a:p>
          <a:p>
            <a:pPr lvl="1"/>
            <a:r>
              <a:rPr lang="en-US" dirty="0"/>
              <a:t>2. Get familiar with documentation, features, settings</a:t>
            </a:r>
          </a:p>
          <a:p>
            <a:pPr lvl="1"/>
            <a:r>
              <a:rPr lang="en-US" dirty="0"/>
              <a:t>3. Remove components to reach old motherboard</a:t>
            </a:r>
          </a:p>
          <a:p>
            <a:pPr lvl="1"/>
            <a:r>
              <a:rPr lang="en-US" dirty="0"/>
              <a:t>4. Install the I/O shield</a:t>
            </a:r>
          </a:p>
          <a:p>
            <a:pPr lvl="1"/>
            <a:r>
              <a:rPr lang="en-US" dirty="0"/>
              <a:t>5. Install the motherboard </a:t>
            </a:r>
          </a:p>
          <a:p>
            <a:pPr lvl="1"/>
            <a:r>
              <a:rPr lang="en-US" dirty="0"/>
              <a:t>6. Install the processor and processor cooler</a:t>
            </a:r>
          </a:p>
          <a:p>
            <a:pPr lvl="1"/>
            <a:r>
              <a:rPr lang="en-US" dirty="0"/>
              <a:t>7. Install RAM</a:t>
            </a:r>
          </a:p>
          <a:p>
            <a:pPr lvl="1"/>
            <a:r>
              <a:rPr lang="en-US" dirty="0"/>
              <a:t>8. Attach cabling (case switches, power supply, drives)</a:t>
            </a:r>
          </a:p>
          <a:p>
            <a:pPr lvl="1"/>
            <a:r>
              <a:rPr lang="en-US" dirty="0"/>
              <a:t>9. Install video card on motherboard</a:t>
            </a:r>
          </a:p>
          <a:p>
            <a:pPr lvl="1"/>
            <a:r>
              <a:rPr lang="en-US" dirty="0"/>
              <a:t>10. Plug the computer into a power source, attach the monitor, keyboard, and mouse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488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or Replace a Motherboard (2 of 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General process for replacing a motherboard (continued):</a:t>
            </a:r>
          </a:p>
          <a:p>
            <a:pPr lvl="1"/>
            <a:r>
              <a:rPr lang="en-US" dirty="0"/>
              <a:t>11. Boot the system and enter UEFI/BIOS setup</a:t>
            </a:r>
          </a:p>
          <a:p>
            <a:pPr lvl="1"/>
            <a:r>
              <a:rPr lang="en-US" dirty="0"/>
              <a:t>12. Observe POST and verify no errors</a:t>
            </a:r>
          </a:p>
          <a:p>
            <a:pPr lvl="1"/>
            <a:r>
              <a:rPr lang="en-US" dirty="0"/>
              <a:t>13. Verify that Windows starts with no errors</a:t>
            </a:r>
          </a:p>
          <a:p>
            <a:pPr lvl="1"/>
            <a:r>
              <a:rPr lang="en-US" dirty="0"/>
              <a:t>14. Install the motherboard drivers</a:t>
            </a:r>
          </a:p>
          <a:p>
            <a:pPr lvl="1"/>
            <a:r>
              <a:rPr lang="en-US" dirty="0"/>
              <a:t>15. Install other expansion cards and drivers</a:t>
            </a:r>
          </a:p>
          <a:p>
            <a:pPr lvl="1"/>
            <a:r>
              <a:rPr lang="en-US" dirty="0"/>
              <a:t>16. Verify that the system is operating properly, make final OS and BIOS/UEFI adjustments</a:t>
            </a:r>
          </a:p>
          <a:p>
            <a:pPr lvl="2"/>
            <a:r>
              <a:rPr lang="en-US" dirty="0"/>
              <a:t>Example: setting power-on passwords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387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 Form Factors (2 of 5)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6878"/>
            <a:ext cx="5909675" cy="3774246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675909"/>
            <a:ext cx="3976406" cy="1202911"/>
          </a:xfrm>
        </p:spPr>
        <p:txBody>
          <a:bodyPr/>
          <a:lstStyle/>
          <a:p>
            <a:r>
              <a:rPr lang="en-US" dirty="0"/>
              <a:t>Figure 2-2  The Intel desktop motherboard DH676D uses the mATX form factor and has the processor, cooler, and memory modules installed</a:t>
            </a:r>
          </a:p>
        </p:txBody>
      </p:sp>
    </p:spTree>
    <p:extLst>
      <p:ext uri="{BB962C8B-B14F-4D97-AF65-F5344CB8AC3E}">
        <p14:creationId xmlns:p14="http://schemas.microsoft.com/office/powerpoint/2010/main" val="4103217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a Laptop System Board (1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replacing the motherboard on a laptop, you may need to fully disassemble the entire laptop</a:t>
            </a:r>
          </a:p>
          <a:p>
            <a:pPr lvl="1"/>
            <a:r>
              <a:rPr lang="en-US" dirty="0"/>
              <a:t>Consider alternatives before proceeding</a:t>
            </a:r>
          </a:p>
          <a:p>
            <a:r>
              <a:rPr lang="en-US" dirty="0"/>
              <a:t>General procedure for replacing the motherboard:</a:t>
            </a:r>
          </a:p>
          <a:p>
            <a:pPr lvl="1"/>
            <a:r>
              <a:rPr lang="en-US" dirty="0"/>
              <a:t>1. Update Windows and device drivers and make sure Windows is working properly</a:t>
            </a:r>
          </a:p>
          <a:p>
            <a:pPr lvl="1"/>
            <a:r>
              <a:rPr lang="en-US" dirty="0"/>
              <a:t>2. Disconnect the AC adapter and press </a:t>
            </a:r>
            <a:r>
              <a:rPr lang="en-US" b="1" dirty="0"/>
              <a:t>Fn + S + V </a:t>
            </a:r>
            <a:r>
              <a:rPr lang="en-US" dirty="0"/>
              <a:t>to set the battery in Ship Mode</a:t>
            </a:r>
          </a:p>
          <a:p>
            <a:pPr lvl="1"/>
            <a:r>
              <a:rPr lang="en-US" dirty="0"/>
              <a:t>3. Remove the hard drive slot compartment cover and the hard drive</a:t>
            </a:r>
          </a:p>
          <a:p>
            <a:pPr lvl="2"/>
            <a:r>
              <a:rPr lang="en-US" dirty="0"/>
              <a:t>Next, remove the slot compartment cover that gives access to the memory and Mini PCIe card, and then remove these two components</a:t>
            </a:r>
          </a:p>
          <a:p>
            <a:pPr lvl="1"/>
            <a:r>
              <a:rPr lang="en-US" dirty="0"/>
              <a:t>4. To remove the keyboard bezel, remove the 13 screws, detach the touch pad and keyboard ribbon cables from the two </a:t>
            </a:r>
            <a:r>
              <a:rPr lang="en-US" b="1" dirty="0"/>
              <a:t>FPC (flexible printed circuit) connectors</a:t>
            </a:r>
          </a:p>
        </p:txBody>
      </p:sp>
    </p:spTree>
    <p:extLst>
      <p:ext uri="{BB962C8B-B14F-4D97-AF65-F5344CB8AC3E}">
        <p14:creationId xmlns:p14="http://schemas.microsoft.com/office/powerpoint/2010/main" val="4206634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a Laptop System Board (2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procedure for replacing the motherboard (continued):</a:t>
            </a:r>
          </a:p>
          <a:p>
            <a:pPr lvl="1"/>
            <a:r>
              <a:rPr lang="en-US" dirty="0"/>
              <a:t>5. To detach the system board, remove the 5 screws holding it in place and then remove the 6 ribbon cables connecting the speakers, hard drive, optical drive, USB ports, battery, camera, and LCD panel</a:t>
            </a:r>
          </a:p>
          <a:p>
            <a:pPr lvl="1"/>
            <a:r>
              <a:rPr lang="en-US" dirty="0"/>
              <a:t>6. Follow directions in reverse order to reassemble the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56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a Laptop System Board (3 of 3)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81" y="1596512"/>
            <a:ext cx="5968624" cy="3994387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759036"/>
            <a:ext cx="3976406" cy="1119784"/>
          </a:xfrm>
        </p:spPr>
        <p:txBody>
          <a:bodyPr/>
          <a:lstStyle/>
          <a:p>
            <a:r>
              <a:rPr lang="en-US" dirty="0"/>
              <a:t>Figure 2-45  Detach the system board from jacks on the left side of the case and then lift the system board up and out of the case</a:t>
            </a:r>
          </a:p>
        </p:txBody>
      </p:sp>
    </p:spTree>
    <p:extLst>
      <p:ext uri="{BB962C8B-B14F-4D97-AF65-F5344CB8AC3E}">
        <p14:creationId xmlns:p14="http://schemas.microsoft.com/office/powerpoint/2010/main" val="173671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Summary (1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motherboard is the most complicated of all components inside the computer</a:t>
            </a:r>
          </a:p>
          <a:p>
            <a:r>
              <a:rPr lang="en-US" dirty="0"/>
              <a:t>The most popular form factors are ATX, microATX, and Mini-ITX</a:t>
            </a:r>
          </a:p>
          <a:p>
            <a:r>
              <a:rPr lang="en-US" dirty="0"/>
              <a:t>The chipset embedded on the motherboard determines what kind of processor and memory the board can support</a:t>
            </a:r>
          </a:p>
          <a:p>
            <a:r>
              <a:rPr lang="en-US" dirty="0"/>
              <a:t>When matching a motherboard to a processor, use only processors the motherboard manufacturer recommends for the board</a:t>
            </a:r>
          </a:p>
          <a:p>
            <a:r>
              <a:rPr lang="en-US" dirty="0"/>
              <a:t>Components that are built into the motherboard are called onboard components</a:t>
            </a:r>
          </a:p>
          <a:p>
            <a:pPr lvl="1"/>
            <a:r>
              <a:rPr lang="en-US" dirty="0"/>
              <a:t>Other components can be attached to the system in some other way, such as an expansion card, internal connector, or external port</a:t>
            </a:r>
          </a:p>
          <a:p>
            <a:r>
              <a:rPr lang="en-US" dirty="0"/>
              <a:t>A 40-pin IDE connector on a motherboard was designed to use older IDE storage devices and is seldom seen on modern motherboards</a:t>
            </a:r>
          </a:p>
        </p:txBody>
      </p:sp>
    </p:spTree>
    <p:extLst>
      <p:ext uri="{BB962C8B-B14F-4D97-AF65-F5344CB8AC3E}">
        <p14:creationId xmlns:p14="http://schemas.microsoft.com/office/powerpoint/2010/main" val="1710754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Summary (2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firmware that controls current motherboards is a combination of the older BIOS and the newer UEFI</a:t>
            </a:r>
          </a:p>
          <a:p>
            <a:r>
              <a:rPr lang="en-US" dirty="0"/>
              <a:t>UEFI supports the GPT partitioning system for hard drives, which supports hard drives larger than 1 TB</a:t>
            </a:r>
          </a:p>
          <a:p>
            <a:r>
              <a:rPr lang="en-US" dirty="0"/>
              <a:t>Booting using UEFI mode is required to use Windows Secure boot</a:t>
            </a:r>
          </a:p>
          <a:p>
            <a:r>
              <a:rPr lang="en-US" dirty="0"/>
              <a:t>Motherboard settings that can be configured using BIOS/UEFI setup include changing the boot priority order, managing Secure boot options, selecting UEFI mode or CSM mode, enabling or disabling onboard devices, overclocking the CPU, and managing power-on passwords</a:t>
            </a:r>
          </a:p>
          <a:p>
            <a:r>
              <a:rPr lang="en-US" dirty="0"/>
              <a:t>Secure boot uses databases to verify that hardware drivers are digitally signed by their manufacturers</a:t>
            </a:r>
          </a:p>
          <a:p>
            <a:r>
              <a:rPr lang="en-US" dirty="0"/>
              <a:t>Update motherboard firmware when a component on the board is causing problems or you want to incorporate a new feature or component on the board</a:t>
            </a:r>
          </a:p>
        </p:txBody>
      </p:sp>
    </p:spTree>
    <p:extLst>
      <p:ext uri="{BB962C8B-B14F-4D97-AF65-F5344CB8AC3E}">
        <p14:creationId xmlns:p14="http://schemas.microsoft.com/office/powerpoint/2010/main" val="2314213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Summary (3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When flashing BIOS/UEFI, don’t update firmware without a good reason, backup firmware before you update it, be certain to select the correct update file, and make sure the update process is not interrupted</a:t>
            </a:r>
          </a:p>
          <a:p>
            <a:r>
              <a:rPr lang="en-US" dirty="0"/>
              <a:t>Jumpers on the motherboard may be used to clear BIOS/UEFI settings, restoring them to factory defaults</a:t>
            </a:r>
          </a:p>
          <a:p>
            <a:r>
              <a:rPr lang="en-US" dirty="0"/>
              <a:t>When selecting a motherboard, pay attention to the form factor, chipset, expansion slots and memory slots used, and the processors supported</a:t>
            </a:r>
          </a:p>
          <a:p>
            <a:r>
              <a:rPr lang="en-US" dirty="0"/>
              <a:t>For laptops, it’s usually more cost effective to replace the laptop than to replace a failed system board</a:t>
            </a:r>
          </a:p>
        </p:txBody>
      </p:sp>
    </p:spTree>
    <p:extLst>
      <p:ext uri="{BB962C8B-B14F-4D97-AF65-F5344CB8AC3E}">
        <p14:creationId xmlns:p14="http://schemas.microsoft.com/office/powerpoint/2010/main" val="2870819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 Form Factors (3 of 5)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18" y="1513907"/>
            <a:ext cx="6269566" cy="4415039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517573"/>
            <a:ext cx="3976406" cy="361247"/>
          </a:xfrm>
        </p:spPr>
        <p:txBody>
          <a:bodyPr/>
          <a:lstStyle/>
          <a:p>
            <a:r>
              <a:rPr lang="en-US" dirty="0"/>
              <a:t>Figure 2-3  A Mini-ITX motherboard</a:t>
            </a:r>
          </a:p>
        </p:txBody>
      </p:sp>
    </p:spTree>
    <p:extLst>
      <p:ext uri="{BB962C8B-B14F-4D97-AF65-F5344CB8AC3E}">
        <p14:creationId xmlns:p14="http://schemas.microsoft.com/office/powerpoint/2010/main" val="4010982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 Form Factors (4 of 5)</a:t>
            </a:r>
          </a:p>
        </p:txBody>
      </p:sp>
      <p:graphicFrame>
        <p:nvGraphicFramePr>
          <p:cNvPr id="4" name="Table Placeholder 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07962899"/>
              </p:ext>
            </p:extLst>
          </p:nvPr>
        </p:nvGraphicFramePr>
        <p:xfrm>
          <a:off x="1687656" y="1717964"/>
          <a:ext cx="8127999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1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Form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Motherboard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ATX, full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</a:t>
                      </a:r>
                      <a:r>
                        <a:rPr lang="en-US" baseline="0" dirty="0"/>
                        <a:t> to 12” x 9.6” (305mm x 244mm)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popular form factor that has had many revisions and variations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microATX</a:t>
                      </a:r>
                      <a:r>
                        <a:rPr lang="en-US" baseline="0" dirty="0"/>
                        <a:t> (mATX)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</a:t>
                      </a:r>
                      <a:r>
                        <a:rPr lang="en-US" baseline="0" dirty="0"/>
                        <a:t> to 9.6” x 9.6” (244mm x 244mm)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smaller version of ATX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Mini-ITX (mITX and ITX)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</a:t>
                      </a:r>
                      <a:r>
                        <a:rPr lang="en-US" baseline="0" dirty="0"/>
                        <a:t> to 6.7” x 6.7” (170mm x 170mm)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small form factor (SFF) board used</a:t>
                      </a:r>
                      <a:r>
                        <a:rPr lang="en-US" baseline="0" dirty="0"/>
                        <a:t> in low-end computers and home theater systems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92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11892"/>
      </a:dk1>
      <a:lt1>
        <a:srgbClr val="FFFFFF"/>
      </a:lt1>
      <a:dk2>
        <a:srgbClr val="006198"/>
      </a:dk2>
      <a:lt2>
        <a:srgbClr val="E7E6E6"/>
      </a:lt2>
      <a:accent1>
        <a:srgbClr val="0098D4"/>
      </a:accent1>
      <a:accent2>
        <a:srgbClr val="00B7E6"/>
      </a:accent2>
      <a:accent3>
        <a:srgbClr val="81CFEC"/>
      </a:accent3>
      <a:accent4>
        <a:srgbClr val="E8255F"/>
      </a:accent4>
      <a:accent5>
        <a:srgbClr val="FF6300"/>
      </a:accent5>
      <a:accent6>
        <a:srgbClr val="F5B600"/>
      </a:accent6>
      <a:hlink>
        <a:srgbClr val="00B7E6"/>
      </a:hlink>
      <a:folHlink>
        <a:srgbClr val="0098D4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effectLst/>
      </a:spPr>
      <a:bodyPr wrap="square" lIns="0" tIns="0" rIns="0" rtlCol="0" anchor="b">
        <a:spAutoFit/>
      </a:bodyPr>
      <a:lstStyle>
        <a:defPPr>
          <a:defRPr sz="200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276F6C23-6457-4163-906F-9FD71B1D340C}" vid="{9A4A37B5-06EA-4573-8274-FD94E47E4E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E7F8E047CD1B4B8080E0C6917854E6" ma:contentTypeVersion="7" ma:contentTypeDescription="Create a new document." ma:contentTypeScope="" ma:versionID="29ea823494502e53152d8584c0cc8772">
  <xsd:schema xmlns:xsd="http://www.w3.org/2001/XMLSchema" xmlns:xs="http://www.w3.org/2001/XMLSchema" xmlns:p="http://schemas.microsoft.com/office/2006/metadata/properties" xmlns:ns2="cb2c73f9-b1ae-4d74-94e3-1ed1189efdaa" xmlns:ns3="aeb4a7c9-bc69-4a98-84ec-5a35baeb84bb" targetNamespace="http://schemas.microsoft.com/office/2006/metadata/properties" ma:root="true" ma:fieldsID="7cfbba57d59d7688cb9813f782b3007f" ns2:_="" ns3:_="">
    <xsd:import namespace="cb2c73f9-b1ae-4d74-94e3-1ed1189efdaa"/>
    <xsd:import namespace="aeb4a7c9-bc69-4a98-84ec-5a35baeb84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Doc_x0020_Type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2c73f9-b1ae-4d74-94e3-1ed1189efd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_x0020_Type" ma:index="10" nillable="true" ma:displayName="Doc Type" ma:format="Dropdown" ma:internalName="Doc_x0020_Type">
      <xsd:simpleType>
        <xsd:restriction base="dms:Choice">
          <xsd:enumeration value="1-pager Checklist"/>
          <xsd:enumeration value="Checklist"/>
          <xsd:enumeration value="Email template"/>
          <xsd:enumeration value="Example"/>
          <xsd:enumeration value="FAQ"/>
          <xsd:enumeration value="Standards/Guidelines"/>
          <xsd:enumeration value="Instructions/How to"/>
          <xsd:enumeration value="JobAid"/>
          <xsd:enumeration value="Policy"/>
          <xsd:enumeration value="Presentation"/>
          <xsd:enumeration value="Process"/>
          <xsd:enumeration value="Reference"/>
          <xsd:enumeration value="Template"/>
        </xsd:restriction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b4a7c9-bc69-4a98-84ec-5a35baeb84b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_x0020_Type xmlns="cb2c73f9-b1ae-4d74-94e3-1ed1189efdaa" xsi:nil="true"/>
    <SharedWithUsers xmlns="aeb4a7c9-bc69-4a98-84ec-5a35baeb84bb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E32CFAA7-E308-4DCB-89CD-C84C20E902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23FA69-F723-4B34-AA3B-4CC1A67AD7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2c73f9-b1ae-4d74-94e3-1ed1189efdaa"/>
    <ds:schemaRef ds:uri="aeb4a7c9-bc69-4a98-84ec-5a35baeb84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9BA192-EF86-48DF-982C-2C526A268392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cb2c73f9-b1ae-4d74-94e3-1ed1189efdaa"/>
    <ds:schemaRef ds:uri="aeb4a7c9-bc69-4a98-84ec-5a35baeb84bb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Accessible_PPT_Template_Cengage</Template>
  <TotalTime>8940</TotalTime>
  <Words>4684</Words>
  <Application>Microsoft Office PowerPoint</Application>
  <PresentationFormat>Widescreen</PresentationFormat>
  <Paragraphs>394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Arial</vt:lpstr>
      <vt:lpstr>Calibri</vt:lpstr>
      <vt:lpstr>Helvetica</vt:lpstr>
      <vt:lpstr>LucidaGrande</vt:lpstr>
      <vt:lpstr>Open Sans</vt:lpstr>
      <vt:lpstr>Summer Font</vt:lpstr>
      <vt:lpstr>Office Theme</vt:lpstr>
      <vt:lpstr>CompTIA A+ Guide to IT Technical Support</vt:lpstr>
      <vt:lpstr>All About Motherboards</vt:lpstr>
      <vt:lpstr>Objectives</vt:lpstr>
      <vt:lpstr>Motherboard Types and Features (1 of 2)</vt:lpstr>
      <vt:lpstr>Motherboard Types and Features (2 of 2)</vt:lpstr>
      <vt:lpstr>Motherboard Form Factors (1 of 5)</vt:lpstr>
      <vt:lpstr>Motherboard Form Factors (2 of 5)</vt:lpstr>
      <vt:lpstr>Motherboard Form Factors (3 of 5)</vt:lpstr>
      <vt:lpstr>Motherboard Form Factors (4 of 5)</vt:lpstr>
      <vt:lpstr>Motherboard Form Factors (5 of 5)</vt:lpstr>
      <vt:lpstr>Intel and AMD Chipsets and Processor Sockets (1 of 8)</vt:lpstr>
      <vt:lpstr>Intel and AMD Chipsets and Processor Sockets (2 of 8)</vt:lpstr>
      <vt:lpstr>Intel and AMD Chipsets and Processor Sockets (3 of 8)</vt:lpstr>
      <vt:lpstr>Intel and AMD Chipsets and Processor Sockets (4 of 8)</vt:lpstr>
      <vt:lpstr>Intel and AMD Chipsets and Processor Sockets (5 of 8)</vt:lpstr>
      <vt:lpstr>Intel and AMD Chipsets and Processor Sockets (6 of 8)</vt:lpstr>
      <vt:lpstr>Intel and AMD Chipsets and Processor Sockets (7 of 8)</vt:lpstr>
      <vt:lpstr>Intel and AMD Chipsets and Processor Sockets (8 of 8)</vt:lpstr>
      <vt:lpstr>Buses and Expansion Slots (1 of 8)</vt:lpstr>
      <vt:lpstr>Buses and Expansion Slots (2 of 8)</vt:lpstr>
      <vt:lpstr>Buses and Expansion Slots (3 of 8)</vt:lpstr>
      <vt:lpstr>Buses and Expansion Slots (4 of 8)</vt:lpstr>
      <vt:lpstr>Buses and Expansion Slots (5 of 8)</vt:lpstr>
      <vt:lpstr>Buses and Expansion Slots (6 of 8)</vt:lpstr>
      <vt:lpstr>Buses and Expansion Slots (7 of 8)</vt:lpstr>
      <vt:lpstr>Buses and Expansion Slots (8 of 8)</vt:lpstr>
      <vt:lpstr>Onboard Ports and Connectors (1 of 9)</vt:lpstr>
      <vt:lpstr>Onboard Ports and Connectors (2 of 9)</vt:lpstr>
      <vt:lpstr>Onboard Ports and Connectors (3 of 9)</vt:lpstr>
      <vt:lpstr>Onboard Ports and Connectors (4 of 9)</vt:lpstr>
      <vt:lpstr>Onboard Ports and Connectors (5 of 9)</vt:lpstr>
      <vt:lpstr>Onboard Ports and Connectors (6 of 9)</vt:lpstr>
      <vt:lpstr>Onboard Ports and Connectors (7 of 9)</vt:lpstr>
      <vt:lpstr>Onboard Ports and Connectors (8 of 9)</vt:lpstr>
      <vt:lpstr>Onboard Ports and Connectors (9 of 9)</vt:lpstr>
      <vt:lpstr>Using BIOS/UEFI Setup to Configure a Motherboard (1 of 2)</vt:lpstr>
      <vt:lpstr>Using BIOS/UEFI Setup to Configure a Motherboard (2 of 2)</vt:lpstr>
      <vt:lpstr>Accessing the BIOS/UEFI Setup Program</vt:lpstr>
      <vt:lpstr>Viewing and Monitoring Information (1 of 2)</vt:lpstr>
      <vt:lpstr>Viewing and Monitoring Information (2 of 2)</vt:lpstr>
      <vt:lpstr>Changing Boot Options (1 of 5)</vt:lpstr>
      <vt:lpstr>Changing Boot Options (2 of 5)</vt:lpstr>
      <vt:lpstr>Changing Boot Options (3 of 5)</vt:lpstr>
      <vt:lpstr>Changing Boot Options (4 of 5)</vt:lpstr>
      <vt:lpstr>Changing Boot Options (5 of 5)</vt:lpstr>
      <vt:lpstr>Configuring Onboard Devices (1 of 2)</vt:lpstr>
      <vt:lpstr>Configuring Onboard Devices (2 of 2)</vt:lpstr>
      <vt:lpstr>Configuring Security Features (1 of 5)</vt:lpstr>
      <vt:lpstr>Configuring Security Features (2 of 5)</vt:lpstr>
      <vt:lpstr>Configuring Security Features (3 of 5)</vt:lpstr>
      <vt:lpstr>Configuring Security Features (4 of 5)</vt:lpstr>
      <vt:lpstr>Configuring Security Features (5 of 5)</vt:lpstr>
      <vt:lpstr>BIOS Support for Virtualization</vt:lpstr>
      <vt:lpstr>Exiting the BIOS/UEFI Setup Menus (1 of 2)</vt:lpstr>
      <vt:lpstr>Exiting the BIOS/UEFI Setup Menus (2 of 2)</vt:lpstr>
      <vt:lpstr>Updating Motherboard Drivers and BIOS/UEFI</vt:lpstr>
      <vt:lpstr>Installing or Updating Motherboard Drivers (1 of 2)</vt:lpstr>
      <vt:lpstr>Installing or Updating Motherboard Drivers (2 of 2)</vt:lpstr>
      <vt:lpstr>Updating Firmware (1 of 2)</vt:lpstr>
      <vt:lpstr>Updating Firmware (2 of 2)</vt:lpstr>
      <vt:lpstr>Using Jumpers to Clear BIOS/UEFI Settings (1 of 3)</vt:lpstr>
      <vt:lpstr>Using Jumpers to Clear BIOS/UEFI Settings (2 of 3)</vt:lpstr>
      <vt:lpstr>Using Jumpers to Clear BIOS/UEFI Settings (3 of 3)</vt:lpstr>
      <vt:lpstr>Replacing the CMOS Battery</vt:lpstr>
      <vt:lpstr>Installing or Replacing a Motherboard</vt:lpstr>
      <vt:lpstr>How to Select A Desktop Motherboard (1 of 2)</vt:lpstr>
      <vt:lpstr>How to Select A Desktop Motherboard (2 of 2)</vt:lpstr>
      <vt:lpstr>How to Install or Replace a Motherboard (1 of 2)</vt:lpstr>
      <vt:lpstr>How to Install or Replace a Motherboard (2 of 2)</vt:lpstr>
      <vt:lpstr>Replacing a Laptop System Board (1 of 3)</vt:lpstr>
      <vt:lpstr>Replacing a Laptop System Board (2 of 3)</vt:lpstr>
      <vt:lpstr>Replacing a Laptop System Board (3 of 3)</vt:lpstr>
      <vt:lpstr>Chapter Summary (1 of 3)</vt:lpstr>
      <vt:lpstr>Chapter Summary (2 of 3)</vt:lpstr>
      <vt:lpstr>Chapter Summary (3 of 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Greenhouse, Brooke</dc:creator>
  <cp:lastModifiedBy>Alex Steinheuser Vilvert</cp:lastModifiedBy>
  <cp:revision>146</cp:revision>
  <cp:lastPrinted>2016-10-03T15:29:39Z</cp:lastPrinted>
  <dcterms:created xsi:type="dcterms:W3CDTF">2018-10-31T14:29:44Z</dcterms:created>
  <dcterms:modified xsi:type="dcterms:W3CDTF">2023-09-07T13:42:26Z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0x0101000FE7F8E047CD1B4B8080E0C6917854E6</vt:lpwstr>
  </property>
  <property fmtid="{D5CDD505-2E9C-101B-9397-08002B2CF9AE}" pid="3" name="Order">
    <vt:r8>112600</vt:r8>
  </property>
  <property fmtid="{D5CDD505-2E9C-101B-9397-08002B2CF9AE}" pid="4" name="Category">
    <vt:lpwstr>Accessibility</vt:lpwstr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Document Type">
    <vt:lpwstr>Template</vt:lpwstr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Audience">
    <vt:lpwstr>Content Developer</vt:lpwstr>
  </property>
  <property fmtid="{D5CDD505-2E9C-101B-9397-08002B2CF9AE}" pid="11" name="Department">
    <vt:lpwstr>GPM Training</vt:lpwstr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AdHocReviewCycleID">
    <vt:i4>2137869598</vt:i4>
  </property>
  <property fmtid="{D5CDD505-2E9C-101B-9397-08002B2CF9AE}" pid="15" name="_NewReviewCycle">
    <vt:lpwstr/>
  </property>
  <property fmtid="{D5CDD505-2E9C-101B-9397-08002B2CF9AE}" pid="16" name="_EmailSubject">
    <vt:lpwstr>PPT information</vt:lpwstr>
  </property>
  <property fmtid="{D5CDD505-2E9C-101B-9397-08002B2CF9AE}" pid="17" name="_AuthorEmail">
    <vt:lpwstr>Brooke.Greenhouse@cengage.com</vt:lpwstr>
  </property>
  <property fmtid="{D5CDD505-2E9C-101B-9397-08002B2CF9AE}" pid="18" name="_AuthorEmailDisplayName">
    <vt:lpwstr>Greenhouse, Brooke</vt:lpwstr>
  </property>
</Properties>
</file>